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3"/>
  </p:sld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Lst>
  <p:sldSz cx="18288000" cy="10287000"/>
  <p:notesSz cx="6858000" cy="9144000"/>
  <p:embeddedFontLst>
    <p:embeddedFont>
      <p:font typeface="Asap" panose="020B0604020202020204" charset="0"/>
      <p:regular r:id="rId36"/>
    </p:embeddedFont>
    <p:embeddedFont>
      <p:font typeface="Asap Bold" panose="020B0604020202020204" charset="0"/>
      <p:regular r:id="rId37"/>
    </p:embeddedFont>
    <p:embeddedFont>
      <p:font typeface="Calibri (MS) Bold" panose="020B0604020202020204" charset="0"/>
      <p:regular r:id="rId38"/>
    </p:embeddedFont>
    <p:embeddedFont>
      <p:font typeface="DM Sans Bold" panose="020B0604020202020204" charset="0"/>
      <p:regular r:id="rId3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73" d="100"/>
          <a:sy n="73" d="100"/>
        </p:scale>
        <p:origin x="594" y="7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font" Target="fonts/font4.fntdata"/><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theme" Target="theme/theme1.xml"/><Relationship Id="rId7" Type="http://schemas.openxmlformats.org/officeDocument/2006/relationships/slide" Target="slides/slide4.xml"/><Relationship Id="rId2" Type="http://schemas.openxmlformats.org/officeDocument/2006/relationships/customXml" Target="../customXml/item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font" Target="fonts/font2.fntdata"/><Relationship Id="rId40" Type="http://schemas.openxmlformats.org/officeDocument/2006/relationships/presProps" Target="pres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font" Target="fonts/font1.fntdata"/><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tableStyles" Target="tableStyles.xml"/><Relationship Id="rId8" Type="http://schemas.openxmlformats.org/officeDocument/2006/relationships/slide" Target="slides/slide5.xml"/><Relationship Id="rId3" Type="http://schemas.openxmlformats.org/officeDocument/2006/relationships/slideMaster" Target="slideMasters/slideMaster1.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font" Target="fonts/font3.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6/28/2024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6/28/2024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6/28/2024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6/28/2024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2.png"/><Relationship Id="rId18" Type="http://schemas.openxmlformats.org/officeDocument/2006/relationships/image" Target="../media/image17.svg"/><Relationship Id="rId26" Type="http://schemas.openxmlformats.org/officeDocument/2006/relationships/image" Target="../media/image25.svg"/><Relationship Id="rId3" Type="http://schemas.openxmlformats.org/officeDocument/2006/relationships/image" Target="../media/image2.png"/><Relationship Id="rId21" Type="http://schemas.openxmlformats.org/officeDocument/2006/relationships/image" Target="../media/image20.png"/><Relationship Id="rId7" Type="http://schemas.openxmlformats.org/officeDocument/2006/relationships/image" Target="../media/image6.png"/><Relationship Id="rId12" Type="http://schemas.openxmlformats.org/officeDocument/2006/relationships/image" Target="../media/image11.svg"/><Relationship Id="rId17" Type="http://schemas.openxmlformats.org/officeDocument/2006/relationships/image" Target="../media/image16.png"/><Relationship Id="rId25" Type="http://schemas.openxmlformats.org/officeDocument/2006/relationships/image" Target="../media/image24.png"/><Relationship Id="rId2" Type="http://schemas.openxmlformats.org/officeDocument/2006/relationships/image" Target="../media/image1.png"/><Relationship Id="rId16" Type="http://schemas.openxmlformats.org/officeDocument/2006/relationships/image" Target="../media/image15.svg"/><Relationship Id="rId20" Type="http://schemas.openxmlformats.org/officeDocument/2006/relationships/image" Target="../media/image19.svg"/><Relationship Id="rId29"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0.png"/><Relationship Id="rId24" Type="http://schemas.openxmlformats.org/officeDocument/2006/relationships/image" Target="../media/image23.svg"/><Relationship Id="rId5" Type="http://schemas.openxmlformats.org/officeDocument/2006/relationships/image" Target="../media/image4.png"/><Relationship Id="rId15" Type="http://schemas.openxmlformats.org/officeDocument/2006/relationships/image" Target="../media/image14.png"/><Relationship Id="rId23" Type="http://schemas.openxmlformats.org/officeDocument/2006/relationships/image" Target="../media/image22.png"/><Relationship Id="rId28" Type="http://schemas.openxmlformats.org/officeDocument/2006/relationships/image" Target="../media/image27.svg"/><Relationship Id="rId10" Type="http://schemas.openxmlformats.org/officeDocument/2006/relationships/image" Target="../media/image9.svg"/><Relationship Id="rId19" Type="http://schemas.openxmlformats.org/officeDocument/2006/relationships/image" Target="../media/image18.png"/><Relationship Id="rId4" Type="http://schemas.openxmlformats.org/officeDocument/2006/relationships/image" Target="../media/image3.svg"/><Relationship Id="rId9" Type="http://schemas.openxmlformats.org/officeDocument/2006/relationships/image" Target="../media/image8.png"/><Relationship Id="rId14" Type="http://schemas.openxmlformats.org/officeDocument/2006/relationships/image" Target="../media/image13.svg"/><Relationship Id="rId22" Type="http://schemas.openxmlformats.org/officeDocument/2006/relationships/image" Target="../media/image21.svg"/><Relationship Id="rId27" Type="http://schemas.openxmlformats.org/officeDocument/2006/relationships/image" Target="../media/image26.png"/><Relationship Id="rId30" Type="http://schemas.openxmlformats.org/officeDocument/2006/relationships/image" Target="../media/image29.svg"/></Relationships>
</file>

<file path=ppt/slides/_rels/slide10.xml.rels><?xml version="1.0" encoding="UTF-8" standalone="yes"?>
<Relationships xmlns="http://schemas.openxmlformats.org/package/2006/relationships"><Relationship Id="rId8" Type="http://schemas.openxmlformats.org/officeDocument/2006/relationships/image" Target="../media/image29.svg"/><Relationship Id="rId3" Type="http://schemas.openxmlformats.org/officeDocument/2006/relationships/image" Target="../media/image2.png"/><Relationship Id="rId7" Type="http://schemas.openxmlformats.org/officeDocument/2006/relationships/image" Target="../media/image28.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3.svg"/><Relationship Id="rId9" Type="http://schemas.openxmlformats.org/officeDocument/2006/relationships/image" Target="../media/image37.png"/></Relationships>
</file>

<file path=ppt/slides/_rels/slide11.xml.rels><?xml version="1.0" encoding="UTF-8" standalone="yes"?>
<Relationships xmlns="http://schemas.openxmlformats.org/package/2006/relationships"><Relationship Id="rId8" Type="http://schemas.openxmlformats.org/officeDocument/2006/relationships/image" Target="../media/image29.svg"/><Relationship Id="rId3" Type="http://schemas.openxmlformats.org/officeDocument/2006/relationships/image" Target="../media/image2.png"/><Relationship Id="rId7" Type="http://schemas.openxmlformats.org/officeDocument/2006/relationships/image" Target="../media/image28.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3.svg"/><Relationship Id="rId9" Type="http://schemas.openxmlformats.org/officeDocument/2006/relationships/image" Target="../media/image37.png"/></Relationships>
</file>

<file path=ppt/slides/_rels/slide12.xml.rels><?xml version="1.0" encoding="UTF-8" standalone="yes"?>
<Relationships xmlns="http://schemas.openxmlformats.org/package/2006/relationships"><Relationship Id="rId8" Type="http://schemas.openxmlformats.org/officeDocument/2006/relationships/image" Target="../media/image29.svg"/><Relationship Id="rId3" Type="http://schemas.openxmlformats.org/officeDocument/2006/relationships/image" Target="../media/image2.png"/><Relationship Id="rId7" Type="http://schemas.openxmlformats.org/officeDocument/2006/relationships/image" Target="../media/image28.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1.svg"/><Relationship Id="rId5" Type="http://schemas.openxmlformats.org/officeDocument/2006/relationships/image" Target="../media/image10.png"/><Relationship Id="rId10" Type="http://schemas.openxmlformats.org/officeDocument/2006/relationships/image" Target="../media/image39.png"/><Relationship Id="rId4" Type="http://schemas.openxmlformats.org/officeDocument/2006/relationships/image" Target="../media/image3.svg"/><Relationship Id="rId9" Type="http://schemas.openxmlformats.org/officeDocument/2006/relationships/image" Target="../media/image38.png"/></Relationships>
</file>

<file path=ppt/slides/_rels/slide13.xml.rels><?xml version="1.0" encoding="UTF-8" standalone="yes"?>
<Relationships xmlns="http://schemas.openxmlformats.org/package/2006/relationships"><Relationship Id="rId8" Type="http://schemas.openxmlformats.org/officeDocument/2006/relationships/image" Target="../media/image29.svg"/><Relationship Id="rId3" Type="http://schemas.openxmlformats.org/officeDocument/2006/relationships/image" Target="../media/image2.png"/><Relationship Id="rId7" Type="http://schemas.openxmlformats.org/officeDocument/2006/relationships/image" Target="../media/image28.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3.svg"/><Relationship Id="rId9" Type="http://schemas.openxmlformats.org/officeDocument/2006/relationships/image" Target="../media/image40.png"/></Relationships>
</file>

<file path=ppt/slides/_rels/slide14.xml.rels><?xml version="1.0" encoding="UTF-8" standalone="yes"?>
<Relationships xmlns="http://schemas.openxmlformats.org/package/2006/relationships"><Relationship Id="rId8" Type="http://schemas.openxmlformats.org/officeDocument/2006/relationships/image" Target="../media/image29.svg"/><Relationship Id="rId3" Type="http://schemas.openxmlformats.org/officeDocument/2006/relationships/image" Target="../media/image2.png"/><Relationship Id="rId7" Type="http://schemas.openxmlformats.org/officeDocument/2006/relationships/image" Target="../media/image28.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1.svg"/><Relationship Id="rId5" Type="http://schemas.openxmlformats.org/officeDocument/2006/relationships/image" Target="../media/image10.png"/><Relationship Id="rId10" Type="http://schemas.openxmlformats.org/officeDocument/2006/relationships/image" Target="../media/image39.png"/><Relationship Id="rId4" Type="http://schemas.openxmlformats.org/officeDocument/2006/relationships/image" Target="../media/image3.svg"/><Relationship Id="rId9" Type="http://schemas.openxmlformats.org/officeDocument/2006/relationships/image" Target="../media/image41.png"/></Relationships>
</file>

<file path=ppt/slides/_rels/slide15.xml.rels><?xml version="1.0" encoding="UTF-8" standalone="yes"?>
<Relationships xmlns="http://schemas.openxmlformats.org/package/2006/relationships"><Relationship Id="rId8" Type="http://schemas.openxmlformats.org/officeDocument/2006/relationships/image" Target="../media/image29.svg"/><Relationship Id="rId3" Type="http://schemas.openxmlformats.org/officeDocument/2006/relationships/image" Target="../media/image2.png"/><Relationship Id="rId7" Type="http://schemas.openxmlformats.org/officeDocument/2006/relationships/image" Target="../media/image28.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1.svg"/><Relationship Id="rId5" Type="http://schemas.openxmlformats.org/officeDocument/2006/relationships/image" Target="../media/image10.png"/><Relationship Id="rId10" Type="http://schemas.openxmlformats.org/officeDocument/2006/relationships/image" Target="../media/image43.png"/><Relationship Id="rId4" Type="http://schemas.openxmlformats.org/officeDocument/2006/relationships/image" Target="../media/image3.svg"/><Relationship Id="rId9" Type="http://schemas.openxmlformats.org/officeDocument/2006/relationships/image" Target="../media/image42.png"/></Relationships>
</file>

<file path=ppt/slides/_rels/slide16.xml.rels><?xml version="1.0" encoding="UTF-8" standalone="yes"?>
<Relationships xmlns="http://schemas.openxmlformats.org/package/2006/relationships"><Relationship Id="rId8" Type="http://schemas.openxmlformats.org/officeDocument/2006/relationships/image" Target="../media/image29.svg"/><Relationship Id="rId3" Type="http://schemas.openxmlformats.org/officeDocument/2006/relationships/image" Target="../media/image2.png"/><Relationship Id="rId7" Type="http://schemas.openxmlformats.org/officeDocument/2006/relationships/image" Target="../media/image28.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3.svg"/><Relationship Id="rId9" Type="http://schemas.openxmlformats.org/officeDocument/2006/relationships/image" Target="../media/image44.png"/></Relationships>
</file>

<file path=ppt/slides/_rels/slide17.xml.rels><?xml version="1.0" encoding="UTF-8" standalone="yes"?>
<Relationships xmlns="http://schemas.openxmlformats.org/package/2006/relationships"><Relationship Id="rId8" Type="http://schemas.openxmlformats.org/officeDocument/2006/relationships/image" Target="../media/image29.svg"/><Relationship Id="rId3" Type="http://schemas.openxmlformats.org/officeDocument/2006/relationships/image" Target="../media/image2.png"/><Relationship Id="rId7" Type="http://schemas.openxmlformats.org/officeDocument/2006/relationships/image" Target="../media/image28.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3.svg"/><Relationship Id="rId9" Type="http://schemas.openxmlformats.org/officeDocument/2006/relationships/image" Target="../media/image45.png"/></Relationships>
</file>

<file path=ppt/slides/_rels/slide18.xml.rels><?xml version="1.0" encoding="UTF-8" standalone="yes"?>
<Relationships xmlns="http://schemas.openxmlformats.org/package/2006/relationships"><Relationship Id="rId8" Type="http://schemas.openxmlformats.org/officeDocument/2006/relationships/image" Target="../media/image29.svg"/><Relationship Id="rId3" Type="http://schemas.openxmlformats.org/officeDocument/2006/relationships/image" Target="../media/image2.png"/><Relationship Id="rId7" Type="http://schemas.openxmlformats.org/officeDocument/2006/relationships/image" Target="../media/image28.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3.svg"/><Relationship Id="rId9" Type="http://schemas.openxmlformats.org/officeDocument/2006/relationships/image" Target="../media/image46.png"/></Relationships>
</file>

<file path=ppt/slides/_rels/slide19.xml.rels><?xml version="1.0" encoding="UTF-8" standalone="yes"?>
<Relationships xmlns="http://schemas.openxmlformats.org/package/2006/relationships"><Relationship Id="rId8" Type="http://schemas.openxmlformats.org/officeDocument/2006/relationships/image" Target="../media/image29.svg"/><Relationship Id="rId3" Type="http://schemas.openxmlformats.org/officeDocument/2006/relationships/image" Target="../media/image2.png"/><Relationship Id="rId7" Type="http://schemas.openxmlformats.org/officeDocument/2006/relationships/image" Target="../media/image28.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1.svg"/><Relationship Id="rId5" Type="http://schemas.openxmlformats.org/officeDocument/2006/relationships/image" Target="../media/image10.png"/><Relationship Id="rId10" Type="http://schemas.openxmlformats.org/officeDocument/2006/relationships/image" Target="../media/image48.png"/><Relationship Id="rId4" Type="http://schemas.openxmlformats.org/officeDocument/2006/relationships/image" Target="../media/image3.svg"/><Relationship Id="rId9" Type="http://schemas.openxmlformats.org/officeDocument/2006/relationships/image" Target="../media/image47.png"/></Relationships>
</file>

<file path=ppt/slides/_rels/slide2.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4.png"/><Relationship Id="rId7" Type="http://schemas.openxmlformats.org/officeDocument/2006/relationships/image" Target="../media/image24.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7.svg"/><Relationship Id="rId11" Type="http://schemas.openxmlformats.org/officeDocument/2006/relationships/image" Target="../media/image30.jpeg"/><Relationship Id="rId5" Type="http://schemas.openxmlformats.org/officeDocument/2006/relationships/image" Target="../media/image16.png"/><Relationship Id="rId10" Type="http://schemas.openxmlformats.org/officeDocument/2006/relationships/image" Target="../media/image29.svg"/><Relationship Id="rId4" Type="http://schemas.openxmlformats.org/officeDocument/2006/relationships/image" Target="../media/image5.svg"/><Relationship Id="rId9" Type="http://schemas.openxmlformats.org/officeDocument/2006/relationships/image" Target="../media/image28.png"/></Relationships>
</file>

<file path=ppt/slides/_rels/slide20.xml.rels><?xml version="1.0" encoding="UTF-8" standalone="yes"?>
<Relationships xmlns="http://schemas.openxmlformats.org/package/2006/relationships"><Relationship Id="rId8" Type="http://schemas.openxmlformats.org/officeDocument/2006/relationships/image" Target="../media/image29.svg"/><Relationship Id="rId3" Type="http://schemas.openxmlformats.org/officeDocument/2006/relationships/image" Target="../media/image2.png"/><Relationship Id="rId7" Type="http://schemas.openxmlformats.org/officeDocument/2006/relationships/image" Target="../media/image28.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3.svg"/><Relationship Id="rId9" Type="http://schemas.openxmlformats.org/officeDocument/2006/relationships/image" Target="../media/image49.png"/></Relationships>
</file>

<file path=ppt/slides/_rels/slide21.xml.rels><?xml version="1.0" encoding="UTF-8" standalone="yes"?>
<Relationships xmlns="http://schemas.openxmlformats.org/package/2006/relationships"><Relationship Id="rId8" Type="http://schemas.openxmlformats.org/officeDocument/2006/relationships/image" Target="../media/image29.svg"/><Relationship Id="rId3" Type="http://schemas.openxmlformats.org/officeDocument/2006/relationships/image" Target="../media/image2.png"/><Relationship Id="rId7" Type="http://schemas.openxmlformats.org/officeDocument/2006/relationships/image" Target="../media/image28.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3.svg"/><Relationship Id="rId9" Type="http://schemas.openxmlformats.org/officeDocument/2006/relationships/image" Target="../media/image50.png"/></Relationships>
</file>

<file path=ppt/slides/_rels/slide22.xml.rels><?xml version="1.0" encoding="UTF-8" standalone="yes"?>
<Relationships xmlns="http://schemas.openxmlformats.org/package/2006/relationships"><Relationship Id="rId8" Type="http://schemas.openxmlformats.org/officeDocument/2006/relationships/image" Target="../media/image29.svg"/><Relationship Id="rId3" Type="http://schemas.openxmlformats.org/officeDocument/2006/relationships/image" Target="../media/image2.png"/><Relationship Id="rId7" Type="http://schemas.openxmlformats.org/officeDocument/2006/relationships/image" Target="../media/image28.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1.svg"/><Relationship Id="rId5" Type="http://schemas.openxmlformats.org/officeDocument/2006/relationships/image" Target="../media/image10.png"/><Relationship Id="rId10" Type="http://schemas.openxmlformats.org/officeDocument/2006/relationships/image" Target="../media/image52.png"/><Relationship Id="rId4" Type="http://schemas.openxmlformats.org/officeDocument/2006/relationships/image" Target="../media/image3.svg"/><Relationship Id="rId9" Type="http://schemas.openxmlformats.org/officeDocument/2006/relationships/image" Target="../media/image51.png"/></Relationships>
</file>

<file path=ppt/slides/_rels/slide23.xml.rels><?xml version="1.0" encoding="UTF-8" standalone="yes"?>
<Relationships xmlns="http://schemas.openxmlformats.org/package/2006/relationships"><Relationship Id="rId8" Type="http://schemas.openxmlformats.org/officeDocument/2006/relationships/image" Target="../media/image29.svg"/><Relationship Id="rId3" Type="http://schemas.openxmlformats.org/officeDocument/2006/relationships/image" Target="../media/image2.png"/><Relationship Id="rId7" Type="http://schemas.openxmlformats.org/officeDocument/2006/relationships/image" Target="../media/image28.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3.svg"/><Relationship Id="rId9" Type="http://schemas.openxmlformats.org/officeDocument/2006/relationships/image" Target="../media/image53.png"/></Relationships>
</file>

<file path=ppt/slides/_rels/slide24.xml.rels><?xml version="1.0" encoding="UTF-8" standalone="yes"?>
<Relationships xmlns="http://schemas.openxmlformats.org/package/2006/relationships"><Relationship Id="rId8" Type="http://schemas.openxmlformats.org/officeDocument/2006/relationships/image" Target="../media/image29.svg"/><Relationship Id="rId3" Type="http://schemas.openxmlformats.org/officeDocument/2006/relationships/image" Target="../media/image2.png"/><Relationship Id="rId7" Type="http://schemas.openxmlformats.org/officeDocument/2006/relationships/image" Target="../media/image28.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1.svg"/><Relationship Id="rId5" Type="http://schemas.openxmlformats.org/officeDocument/2006/relationships/image" Target="../media/image10.png"/><Relationship Id="rId10" Type="http://schemas.openxmlformats.org/officeDocument/2006/relationships/image" Target="../media/image55.png"/><Relationship Id="rId4" Type="http://schemas.openxmlformats.org/officeDocument/2006/relationships/image" Target="../media/image3.svg"/><Relationship Id="rId9" Type="http://schemas.openxmlformats.org/officeDocument/2006/relationships/image" Target="../media/image54.png"/></Relationships>
</file>

<file path=ppt/slides/_rels/slide25.xml.rels><?xml version="1.0" encoding="UTF-8" standalone="yes"?>
<Relationships xmlns="http://schemas.openxmlformats.org/package/2006/relationships"><Relationship Id="rId8" Type="http://schemas.openxmlformats.org/officeDocument/2006/relationships/image" Target="../media/image29.svg"/><Relationship Id="rId3" Type="http://schemas.openxmlformats.org/officeDocument/2006/relationships/image" Target="../media/image2.png"/><Relationship Id="rId7" Type="http://schemas.openxmlformats.org/officeDocument/2006/relationships/image" Target="../media/image28.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1.svg"/><Relationship Id="rId5" Type="http://schemas.openxmlformats.org/officeDocument/2006/relationships/image" Target="../media/image10.png"/><Relationship Id="rId10" Type="http://schemas.openxmlformats.org/officeDocument/2006/relationships/image" Target="../media/image57.png"/><Relationship Id="rId4" Type="http://schemas.openxmlformats.org/officeDocument/2006/relationships/image" Target="../media/image3.svg"/><Relationship Id="rId9" Type="http://schemas.openxmlformats.org/officeDocument/2006/relationships/image" Target="../media/image56.png"/></Relationships>
</file>

<file path=ppt/slides/_rels/slide26.xml.rels><?xml version="1.0" encoding="UTF-8" standalone="yes"?>
<Relationships xmlns="http://schemas.openxmlformats.org/package/2006/relationships"><Relationship Id="rId8" Type="http://schemas.openxmlformats.org/officeDocument/2006/relationships/image" Target="../media/image29.svg"/><Relationship Id="rId3" Type="http://schemas.openxmlformats.org/officeDocument/2006/relationships/image" Target="../media/image2.png"/><Relationship Id="rId7" Type="http://schemas.openxmlformats.org/officeDocument/2006/relationships/image" Target="../media/image28.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1.svg"/><Relationship Id="rId5" Type="http://schemas.openxmlformats.org/officeDocument/2006/relationships/image" Target="../media/image10.png"/><Relationship Id="rId10" Type="http://schemas.openxmlformats.org/officeDocument/2006/relationships/image" Target="../media/image59.png"/><Relationship Id="rId4" Type="http://schemas.openxmlformats.org/officeDocument/2006/relationships/image" Target="../media/image3.svg"/><Relationship Id="rId9" Type="http://schemas.openxmlformats.org/officeDocument/2006/relationships/image" Target="../media/image58.png"/></Relationships>
</file>

<file path=ppt/slides/_rels/slide27.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10.png"/><Relationship Id="rId7" Type="http://schemas.openxmlformats.org/officeDocument/2006/relationships/image" Target="../media/image60.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11.svg"/></Relationships>
</file>

<file path=ppt/slides/_rels/slide28.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6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11.svg"/></Relationships>
</file>

<file path=ppt/slides/_rels/slide29.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63.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11.svg"/></Relationships>
</file>

<file path=ppt/slides/_rels/slide3.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4.png"/><Relationship Id="rId7" Type="http://schemas.openxmlformats.org/officeDocument/2006/relationships/image" Target="../media/image24.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7.svg"/><Relationship Id="rId5" Type="http://schemas.openxmlformats.org/officeDocument/2006/relationships/image" Target="../media/image16.png"/><Relationship Id="rId10" Type="http://schemas.openxmlformats.org/officeDocument/2006/relationships/image" Target="../media/image29.svg"/><Relationship Id="rId4" Type="http://schemas.openxmlformats.org/officeDocument/2006/relationships/image" Target="../media/image5.svg"/><Relationship Id="rId9" Type="http://schemas.openxmlformats.org/officeDocument/2006/relationships/image" Target="../media/image28.png"/></Relationships>
</file>

<file path=ppt/slides/_rels/slide3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11.svg"/></Relationships>
</file>

<file path=ppt/slides/_rels/slide3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11.svg"/></Relationships>
</file>

<file path=ppt/slides/_rels/slide3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11.svg"/></Relationships>
</file>

<file path=ppt/slides/_rels/slide4.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4.png"/><Relationship Id="rId7" Type="http://schemas.openxmlformats.org/officeDocument/2006/relationships/image" Target="../media/image24.png"/><Relationship Id="rId12" Type="http://schemas.openxmlformats.org/officeDocument/2006/relationships/image" Target="../media/image3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7.svg"/><Relationship Id="rId11" Type="http://schemas.openxmlformats.org/officeDocument/2006/relationships/image" Target="../media/image31.png"/><Relationship Id="rId5" Type="http://schemas.openxmlformats.org/officeDocument/2006/relationships/image" Target="../media/image16.png"/><Relationship Id="rId10" Type="http://schemas.openxmlformats.org/officeDocument/2006/relationships/image" Target="../media/image29.svg"/><Relationship Id="rId4" Type="http://schemas.openxmlformats.org/officeDocument/2006/relationships/image" Target="../media/image5.svg"/><Relationship Id="rId9" Type="http://schemas.openxmlformats.org/officeDocument/2006/relationships/image" Target="../media/image28.png"/></Relationships>
</file>

<file path=ppt/slides/_rels/slide5.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4.png"/><Relationship Id="rId7" Type="http://schemas.openxmlformats.org/officeDocument/2006/relationships/image" Target="../media/image24.png"/><Relationship Id="rId12" Type="http://schemas.openxmlformats.org/officeDocument/2006/relationships/image" Target="../media/image34.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7.svg"/><Relationship Id="rId11" Type="http://schemas.openxmlformats.org/officeDocument/2006/relationships/image" Target="../media/image33.png"/><Relationship Id="rId5" Type="http://schemas.openxmlformats.org/officeDocument/2006/relationships/image" Target="../media/image16.png"/><Relationship Id="rId10" Type="http://schemas.openxmlformats.org/officeDocument/2006/relationships/image" Target="../media/image29.svg"/><Relationship Id="rId4" Type="http://schemas.openxmlformats.org/officeDocument/2006/relationships/image" Target="../media/image5.svg"/><Relationship Id="rId9" Type="http://schemas.openxmlformats.org/officeDocument/2006/relationships/image" Target="../media/image28.png"/></Relationships>
</file>

<file path=ppt/slides/_rels/slide6.xml.rels><?xml version="1.0" encoding="UTF-8" standalone="yes"?>
<Relationships xmlns="http://schemas.openxmlformats.org/package/2006/relationships"><Relationship Id="rId8" Type="http://schemas.openxmlformats.org/officeDocument/2006/relationships/image" Target="../media/image15.svg"/><Relationship Id="rId13" Type="http://schemas.openxmlformats.org/officeDocument/2006/relationships/image" Target="../media/image35.png"/><Relationship Id="rId3" Type="http://schemas.openxmlformats.org/officeDocument/2006/relationships/image" Target="../media/image8.png"/><Relationship Id="rId7" Type="http://schemas.openxmlformats.org/officeDocument/2006/relationships/image" Target="../media/image14.png"/><Relationship Id="rId12" Type="http://schemas.openxmlformats.org/officeDocument/2006/relationships/image" Target="../media/image29.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1.svg"/><Relationship Id="rId11" Type="http://schemas.openxmlformats.org/officeDocument/2006/relationships/image" Target="../media/image28.png"/><Relationship Id="rId5" Type="http://schemas.openxmlformats.org/officeDocument/2006/relationships/image" Target="../media/image10.png"/><Relationship Id="rId10" Type="http://schemas.openxmlformats.org/officeDocument/2006/relationships/image" Target="../media/image25.svg"/><Relationship Id="rId4" Type="http://schemas.openxmlformats.org/officeDocument/2006/relationships/image" Target="../media/image9.svg"/><Relationship Id="rId9" Type="http://schemas.openxmlformats.org/officeDocument/2006/relationships/image" Target="../media/image24.png"/></Relationships>
</file>

<file path=ppt/slides/_rels/slide7.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4.png"/><Relationship Id="rId7" Type="http://schemas.openxmlformats.org/officeDocument/2006/relationships/image" Target="../media/image24.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7.svg"/><Relationship Id="rId5" Type="http://schemas.openxmlformats.org/officeDocument/2006/relationships/image" Target="../media/image16.png"/><Relationship Id="rId10" Type="http://schemas.openxmlformats.org/officeDocument/2006/relationships/image" Target="../media/image29.svg"/><Relationship Id="rId4" Type="http://schemas.openxmlformats.org/officeDocument/2006/relationships/image" Target="../media/image5.svg"/><Relationship Id="rId9" Type="http://schemas.openxmlformats.org/officeDocument/2006/relationships/image" Target="../media/image28.png"/></Relationships>
</file>

<file path=ppt/slides/_rels/slide8.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2.png"/><Relationship Id="rId18" Type="http://schemas.openxmlformats.org/officeDocument/2006/relationships/image" Target="../media/image17.svg"/><Relationship Id="rId26" Type="http://schemas.openxmlformats.org/officeDocument/2006/relationships/image" Target="../media/image25.svg"/><Relationship Id="rId3" Type="http://schemas.openxmlformats.org/officeDocument/2006/relationships/image" Target="../media/image2.png"/><Relationship Id="rId21" Type="http://schemas.openxmlformats.org/officeDocument/2006/relationships/image" Target="../media/image20.png"/><Relationship Id="rId7" Type="http://schemas.openxmlformats.org/officeDocument/2006/relationships/image" Target="../media/image6.png"/><Relationship Id="rId12" Type="http://schemas.openxmlformats.org/officeDocument/2006/relationships/image" Target="../media/image11.svg"/><Relationship Id="rId17" Type="http://schemas.openxmlformats.org/officeDocument/2006/relationships/image" Target="../media/image16.png"/><Relationship Id="rId25" Type="http://schemas.openxmlformats.org/officeDocument/2006/relationships/image" Target="../media/image24.png"/><Relationship Id="rId2" Type="http://schemas.openxmlformats.org/officeDocument/2006/relationships/image" Target="../media/image1.png"/><Relationship Id="rId16" Type="http://schemas.openxmlformats.org/officeDocument/2006/relationships/image" Target="../media/image15.svg"/><Relationship Id="rId20" Type="http://schemas.openxmlformats.org/officeDocument/2006/relationships/image" Target="../media/image19.svg"/><Relationship Id="rId29"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0.png"/><Relationship Id="rId24" Type="http://schemas.openxmlformats.org/officeDocument/2006/relationships/image" Target="../media/image23.svg"/><Relationship Id="rId5" Type="http://schemas.openxmlformats.org/officeDocument/2006/relationships/image" Target="../media/image4.png"/><Relationship Id="rId15" Type="http://schemas.openxmlformats.org/officeDocument/2006/relationships/image" Target="../media/image14.png"/><Relationship Id="rId23" Type="http://schemas.openxmlformats.org/officeDocument/2006/relationships/image" Target="../media/image22.png"/><Relationship Id="rId28" Type="http://schemas.openxmlformats.org/officeDocument/2006/relationships/image" Target="../media/image27.svg"/><Relationship Id="rId10" Type="http://schemas.openxmlformats.org/officeDocument/2006/relationships/image" Target="../media/image9.svg"/><Relationship Id="rId19" Type="http://schemas.openxmlformats.org/officeDocument/2006/relationships/image" Target="../media/image18.png"/><Relationship Id="rId4" Type="http://schemas.openxmlformats.org/officeDocument/2006/relationships/image" Target="../media/image3.svg"/><Relationship Id="rId9" Type="http://schemas.openxmlformats.org/officeDocument/2006/relationships/image" Target="../media/image8.png"/><Relationship Id="rId14" Type="http://schemas.openxmlformats.org/officeDocument/2006/relationships/image" Target="../media/image13.svg"/><Relationship Id="rId22" Type="http://schemas.openxmlformats.org/officeDocument/2006/relationships/image" Target="../media/image21.svg"/><Relationship Id="rId27" Type="http://schemas.openxmlformats.org/officeDocument/2006/relationships/image" Target="../media/image26.png"/><Relationship Id="rId30" Type="http://schemas.openxmlformats.org/officeDocument/2006/relationships/image" Target="../media/image29.svg"/></Relationships>
</file>

<file path=ppt/slides/_rels/slide9.xml.rels><?xml version="1.0" encoding="UTF-8" standalone="yes"?>
<Relationships xmlns="http://schemas.openxmlformats.org/package/2006/relationships"><Relationship Id="rId8" Type="http://schemas.openxmlformats.org/officeDocument/2006/relationships/image" Target="../media/image29.svg"/><Relationship Id="rId3" Type="http://schemas.openxmlformats.org/officeDocument/2006/relationships/image" Target="../media/image2.png"/><Relationship Id="rId7" Type="http://schemas.openxmlformats.org/officeDocument/2006/relationships/image" Target="../media/image28.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3.svg"/><Relationship Id="rId9" Type="http://schemas.openxmlformats.org/officeDocument/2006/relationships/image" Target="../media/image3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id="3" name="Freeform 3"/>
          <p:cNvSpPr/>
          <p:nvPr/>
        </p:nvSpPr>
        <p:spPr>
          <a:xfrm>
            <a:off x="-2329398" y="8614893"/>
            <a:ext cx="4899948" cy="3344214"/>
          </a:xfrm>
          <a:custGeom>
            <a:avLst/>
            <a:gdLst/>
            <a:ahLst/>
            <a:cxnLst/>
            <a:rect l="l" t="t" r="r" b="b"/>
            <a:pathLst>
              <a:path w="4899948" h="3344214">
                <a:moveTo>
                  <a:pt x="0" y="0"/>
                </a:moveTo>
                <a:lnTo>
                  <a:pt x="4899947" y="0"/>
                </a:lnTo>
                <a:lnTo>
                  <a:pt x="4899947" y="3344214"/>
                </a:lnTo>
                <a:lnTo>
                  <a:pt x="0" y="334421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6030709" y="9258300"/>
            <a:ext cx="3059829" cy="751049"/>
          </a:xfrm>
          <a:custGeom>
            <a:avLst/>
            <a:gdLst/>
            <a:ahLst/>
            <a:cxnLst/>
            <a:rect l="l" t="t" r="r" b="b"/>
            <a:pathLst>
              <a:path w="3059829" h="751049">
                <a:moveTo>
                  <a:pt x="0" y="0"/>
                </a:moveTo>
                <a:lnTo>
                  <a:pt x="3059829" y="0"/>
                </a:lnTo>
                <a:lnTo>
                  <a:pt x="3059829" y="751049"/>
                </a:lnTo>
                <a:lnTo>
                  <a:pt x="0" y="75104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a:off x="14215205" y="7548092"/>
            <a:ext cx="724985" cy="920616"/>
          </a:xfrm>
          <a:custGeom>
            <a:avLst/>
            <a:gdLst/>
            <a:ahLst/>
            <a:cxnLst/>
            <a:rect l="l" t="t" r="r" b="b"/>
            <a:pathLst>
              <a:path w="724985" h="920616">
                <a:moveTo>
                  <a:pt x="0" y="0"/>
                </a:moveTo>
                <a:lnTo>
                  <a:pt x="724985" y="0"/>
                </a:lnTo>
                <a:lnTo>
                  <a:pt x="724985" y="920616"/>
                </a:lnTo>
                <a:lnTo>
                  <a:pt x="0" y="92061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6" name="Freeform 6"/>
          <p:cNvSpPr/>
          <p:nvPr/>
        </p:nvSpPr>
        <p:spPr>
          <a:xfrm>
            <a:off x="14215205" y="8540136"/>
            <a:ext cx="4602314" cy="3618569"/>
          </a:xfrm>
          <a:custGeom>
            <a:avLst/>
            <a:gdLst/>
            <a:ahLst/>
            <a:cxnLst/>
            <a:rect l="l" t="t" r="r" b="b"/>
            <a:pathLst>
              <a:path w="4602314" h="3618569">
                <a:moveTo>
                  <a:pt x="0" y="0"/>
                </a:moveTo>
                <a:lnTo>
                  <a:pt x="4602314" y="0"/>
                </a:lnTo>
                <a:lnTo>
                  <a:pt x="4602314" y="3618570"/>
                </a:lnTo>
                <a:lnTo>
                  <a:pt x="0" y="3618570"/>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sp>
      <p:sp>
        <p:nvSpPr>
          <p:cNvPr id="7" name="Freeform 7"/>
          <p:cNvSpPr/>
          <p:nvPr/>
        </p:nvSpPr>
        <p:spPr>
          <a:xfrm>
            <a:off x="-674156" y="-1072630"/>
            <a:ext cx="4899948" cy="3068592"/>
          </a:xfrm>
          <a:custGeom>
            <a:avLst/>
            <a:gdLst/>
            <a:ahLst/>
            <a:cxnLst/>
            <a:rect l="l" t="t" r="r" b="b"/>
            <a:pathLst>
              <a:path w="4899948" h="3068592">
                <a:moveTo>
                  <a:pt x="0" y="0"/>
                </a:moveTo>
                <a:lnTo>
                  <a:pt x="4899948" y="0"/>
                </a:lnTo>
                <a:lnTo>
                  <a:pt x="4899948" y="3068592"/>
                </a:lnTo>
                <a:lnTo>
                  <a:pt x="0" y="3068592"/>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sp>
      <p:sp>
        <p:nvSpPr>
          <p:cNvPr id="8" name="Freeform 8"/>
          <p:cNvSpPr/>
          <p:nvPr/>
        </p:nvSpPr>
        <p:spPr>
          <a:xfrm>
            <a:off x="12686214" y="-2578193"/>
            <a:ext cx="4292424" cy="3870986"/>
          </a:xfrm>
          <a:custGeom>
            <a:avLst/>
            <a:gdLst/>
            <a:ahLst/>
            <a:cxnLst/>
            <a:rect l="l" t="t" r="r" b="b"/>
            <a:pathLst>
              <a:path w="4292424" h="3870986">
                <a:moveTo>
                  <a:pt x="0" y="0"/>
                </a:moveTo>
                <a:lnTo>
                  <a:pt x="4292424" y="0"/>
                </a:lnTo>
                <a:lnTo>
                  <a:pt x="4292424" y="3870986"/>
                </a:lnTo>
                <a:lnTo>
                  <a:pt x="0" y="3870986"/>
                </a:lnTo>
                <a:lnTo>
                  <a:pt x="0" y="0"/>
                </a:lnTo>
                <a:close/>
              </a:path>
            </a:pathLst>
          </a:custGeom>
          <a:blipFill>
            <a:blip r:embed="rId13">
              <a:extLst>
                <a:ext uri="{96DAC541-7B7A-43D3-8B79-37D633B846F1}">
                  <asvg:svgBlip xmlns:asvg="http://schemas.microsoft.com/office/drawing/2016/SVG/main" r:embed="rId14"/>
                </a:ext>
              </a:extLst>
            </a:blip>
            <a:stretch>
              <a:fillRect/>
            </a:stretch>
          </a:blipFill>
          <a:ln cap="sq">
            <a:noFill/>
            <a:prstDash val="solid"/>
            <a:miter/>
          </a:ln>
        </p:spPr>
      </p:sp>
      <p:sp>
        <p:nvSpPr>
          <p:cNvPr id="9" name="Freeform 9"/>
          <p:cNvSpPr/>
          <p:nvPr/>
        </p:nvSpPr>
        <p:spPr>
          <a:xfrm>
            <a:off x="10138935" y="9258300"/>
            <a:ext cx="4076270" cy="2863579"/>
          </a:xfrm>
          <a:custGeom>
            <a:avLst/>
            <a:gdLst/>
            <a:ahLst/>
            <a:cxnLst/>
            <a:rect l="l" t="t" r="r" b="b"/>
            <a:pathLst>
              <a:path w="4076270" h="2863579">
                <a:moveTo>
                  <a:pt x="0" y="0"/>
                </a:moveTo>
                <a:lnTo>
                  <a:pt x="4076270" y="0"/>
                </a:lnTo>
                <a:lnTo>
                  <a:pt x="4076270" y="2863579"/>
                </a:lnTo>
                <a:lnTo>
                  <a:pt x="0" y="2863579"/>
                </a:lnTo>
                <a:lnTo>
                  <a:pt x="0" y="0"/>
                </a:lnTo>
                <a:close/>
              </a:path>
            </a:pathLst>
          </a:custGeom>
          <a:blipFill>
            <a:blip r:embed="rId15">
              <a:extLst>
                <a:ext uri="{96DAC541-7B7A-43D3-8B79-37D633B846F1}">
                  <asvg:svgBlip xmlns:asvg="http://schemas.microsoft.com/office/drawing/2016/SVG/main" r:embed="rId16"/>
                </a:ext>
              </a:extLst>
            </a:blip>
            <a:stretch>
              <a:fillRect/>
            </a:stretch>
          </a:blipFill>
          <a:ln cap="sq">
            <a:noFill/>
            <a:prstDash val="solid"/>
            <a:miter/>
          </a:ln>
        </p:spPr>
      </p:sp>
      <p:sp>
        <p:nvSpPr>
          <p:cNvPr id="10" name="Freeform 10"/>
          <p:cNvSpPr/>
          <p:nvPr/>
        </p:nvSpPr>
        <p:spPr>
          <a:xfrm>
            <a:off x="7409323" y="-2700100"/>
            <a:ext cx="5493058" cy="4114800"/>
          </a:xfrm>
          <a:custGeom>
            <a:avLst/>
            <a:gdLst/>
            <a:ahLst/>
            <a:cxnLst/>
            <a:rect l="l" t="t" r="r" b="b"/>
            <a:pathLst>
              <a:path w="5493058" h="4114800">
                <a:moveTo>
                  <a:pt x="0" y="0"/>
                </a:moveTo>
                <a:lnTo>
                  <a:pt x="5493058" y="0"/>
                </a:lnTo>
                <a:lnTo>
                  <a:pt x="5493058" y="4114800"/>
                </a:lnTo>
                <a:lnTo>
                  <a:pt x="0" y="4114800"/>
                </a:lnTo>
                <a:lnTo>
                  <a:pt x="0" y="0"/>
                </a:lnTo>
                <a:close/>
              </a:path>
            </a:pathLst>
          </a:custGeom>
          <a:blipFill>
            <a:blip r:embed="rId17">
              <a:extLst>
                <a:ext uri="{96DAC541-7B7A-43D3-8B79-37D633B846F1}">
                  <asvg:svgBlip xmlns:asvg="http://schemas.microsoft.com/office/drawing/2016/SVG/main" r:embed="rId18"/>
                </a:ext>
              </a:extLst>
            </a:blip>
            <a:stretch>
              <a:fillRect/>
            </a:stretch>
          </a:blipFill>
          <a:ln cap="sq">
            <a:noFill/>
            <a:prstDash val="solid"/>
            <a:miter/>
          </a:ln>
        </p:spPr>
      </p:sp>
      <p:sp>
        <p:nvSpPr>
          <p:cNvPr id="11" name="Freeform 11"/>
          <p:cNvSpPr/>
          <p:nvPr/>
        </p:nvSpPr>
        <p:spPr>
          <a:xfrm rot="4747568">
            <a:off x="-2972342" y="3665317"/>
            <a:ext cx="4896097" cy="2735694"/>
          </a:xfrm>
          <a:custGeom>
            <a:avLst/>
            <a:gdLst/>
            <a:ahLst/>
            <a:cxnLst/>
            <a:rect l="l" t="t" r="r" b="b"/>
            <a:pathLst>
              <a:path w="4896097" h="2735694">
                <a:moveTo>
                  <a:pt x="0" y="0"/>
                </a:moveTo>
                <a:lnTo>
                  <a:pt x="4896097" y="0"/>
                </a:lnTo>
                <a:lnTo>
                  <a:pt x="4896097" y="2735694"/>
                </a:lnTo>
                <a:lnTo>
                  <a:pt x="0" y="2735694"/>
                </a:lnTo>
                <a:lnTo>
                  <a:pt x="0" y="0"/>
                </a:lnTo>
                <a:close/>
              </a:path>
            </a:pathLst>
          </a:custGeom>
          <a:blipFill>
            <a:blip r:embed="rId19">
              <a:extLst>
                <a:ext uri="{96DAC541-7B7A-43D3-8B79-37D633B846F1}">
                  <asvg:svgBlip xmlns:asvg="http://schemas.microsoft.com/office/drawing/2016/SVG/main" r:embed="rId20"/>
                </a:ext>
              </a:extLst>
            </a:blip>
            <a:stretch>
              <a:fillRect/>
            </a:stretch>
          </a:blipFill>
          <a:ln cap="sq">
            <a:noFill/>
            <a:prstDash val="solid"/>
            <a:miter/>
          </a:ln>
        </p:spPr>
      </p:sp>
      <p:sp>
        <p:nvSpPr>
          <p:cNvPr id="12" name="Freeform 12"/>
          <p:cNvSpPr/>
          <p:nvPr/>
        </p:nvSpPr>
        <p:spPr>
          <a:xfrm>
            <a:off x="4831481" y="-1626507"/>
            <a:ext cx="2892762" cy="2919301"/>
          </a:xfrm>
          <a:custGeom>
            <a:avLst/>
            <a:gdLst/>
            <a:ahLst/>
            <a:cxnLst/>
            <a:rect l="l" t="t" r="r" b="b"/>
            <a:pathLst>
              <a:path w="2892762" h="2919301">
                <a:moveTo>
                  <a:pt x="0" y="0"/>
                </a:moveTo>
                <a:lnTo>
                  <a:pt x="2892761" y="0"/>
                </a:lnTo>
                <a:lnTo>
                  <a:pt x="2892761" y="2919300"/>
                </a:lnTo>
                <a:lnTo>
                  <a:pt x="0" y="2919300"/>
                </a:lnTo>
                <a:lnTo>
                  <a:pt x="0" y="0"/>
                </a:lnTo>
                <a:close/>
              </a:path>
            </a:pathLst>
          </a:custGeom>
          <a:blipFill>
            <a:blip r:embed="rId21">
              <a:extLst>
                <a:ext uri="{96DAC541-7B7A-43D3-8B79-37D633B846F1}">
                  <asvg:svgBlip xmlns:asvg="http://schemas.microsoft.com/office/drawing/2016/SVG/main" r:embed="rId22"/>
                </a:ext>
              </a:extLst>
            </a:blip>
            <a:stretch>
              <a:fillRect/>
            </a:stretch>
          </a:blipFill>
          <a:ln cap="sq">
            <a:noFill/>
            <a:prstDash val="solid"/>
            <a:miter/>
          </a:ln>
        </p:spPr>
      </p:sp>
      <p:sp>
        <p:nvSpPr>
          <p:cNvPr id="13" name="Freeform 13"/>
          <p:cNvSpPr/>
          <p:nvPr/>
        </p:nvSpPr>
        <p:spPr>
          <a:xfrm>
            <a:off x="17259300" y="2262342"/>
            <a:ext cx="3575541" cy="3575541"/>
          </a:xfrm>
          <a:custGeom>
            <a:avLst/>
            <a:gdLst/>
            <a:ahLst/>
            <a:cxnLst/>
            <a:rect l="l" t="t" r="r" b="b"/>
            <a:pathLst>
              <a:path w="3575541" h="3575541">
                <a:moveTo>
                  <a:pt x="0" y="0"/>
                </a:moveTo>
                <a:lnTo>
                  <a:pt x="3575541" y="0"/>
                </a:lnTo>
                <a:lnTo>
                  <a:pt x="3575541" y="3575541"/>
                </a:lnTo>
                <a:lnTo>
                  <a:pt x="0" y="3575541"/>
                </a:lnTo>
                <a:lnTo>
                  <a:pt x="0" y="0"/>
                </a:lnTo>
                <a:close/>
              </a:path>
            </a:pathLst>
          </a:custGeom>
          <a:blipFill>
            <a:blip r:embed="rId23">
              <a:extLst>
                <a:ext uri="{96DAC541-7B7A-43D3-8B79-37D633B846F1}">
                  <asvg:svgBlip xmlns:asvg="http://schemas.microsoft.com/office/drawing/2016/SVG/main" r:embed="rId24"/>
                </a:ext>
              </a:extLst>
            </a:blip>
            <a:stretch>
              <a:fillRect/>
            </a:stretch>
          </a:blipFill>
          <a:ln cap="sq">
            <a:noFill/>
            <a:prstDash val="solid"/>
            <a:miter/>
          </a:ln>
        </p:spPr>
      </p:sp>
      <p:sp>
        <p:nvSpPr>
          <p:cNvPr id="14" name="Freeform 14"/>
          <p:cNvSpPr/>
          <p:nvPr/>
        </p:nvSpPr>
        <p:spPr>
          <a:xfrm>
            <a:off x="2570549" y="9093737"/>
            <a:ext cx="2587020" cy="2386526"/>
          </a:xfrm>
          <a:custGeom>
            <a:avLst/>
            <a:gdLst/>
            <a:ahLst/>
            <a:cxnLst/>
            <a:rect l="l" t="t" r="r" b="b"/>
            <a:pathLst>
              <a:path w="2587020" h="2386526">
                <a:moveTo>
                  <a:pt x="0" y="0"/>
                </a:moveTo>
                <a:lnTo>
                  <a:pt x="2587020" y="0"/>
                </a:lnTo>
                <a:lnTo>
                  <a:pt x="2587020" y="2386526"/>
                </a:lnTo>
                <a:lnTo>
                  <a:pt x="0" y="2386526"/>
                </a:lnTo>
                <a:lnTo>
                  <a:pt x="0" y="0"/>
                </a:lnTo>
                <a:close/>
              </a:path>
            </a:pathLst>
          </a:custGeom>
          <a:blipFill>
            <a:blip r:embed="rId25">
              <a:extLst>
                <a:ext uri="{96DAC541-7B7A-43D3-8B79-37D633B846F1}">
                  <asvg:svgBlip xmlns:asvg="http://schemas.microsoft.com/office/drawing/2016/SVG/main" r:embed="rId26"/>
                </a:ext>
              </a:extLst>
            </a:blip>
            <a:stretch>
              <a:fillRect/>
            </a:stretch>
          </a:blipFill>
          <a:ln cap="sq">
            <a:noFill/>
            <a:prstDash val="solid"/>
            <a:miter/>
          </a:ln>
        </p:spPr>
      </p:sp>
      <p:sp>
        <p:nvSpPr>
          <p:cNvPr id="15" name="Freeform 15"/>
          <p:cNvSpPr/>
          <p:nvPr/>
        </p:nvSpPr>
        <p:spPr>
          <a:xfrm rot="-5282649">
            <a:off x="16440369" y="6970869"/>
            <a:ext cx="3382987" cy="1154444"/>
          </a:xfrm>
          <a:custGeom>
            <a:avLst/>
            <a:gdLst/>
            <a:ahLst/>
            <a:cxnLst/>
            <a:rect l="l" t="t" r="r" b="b"/>
            <a:pathLst>
              <a:path w="3382987" h="1154444">
                <a:moveTo>
                  <a:pt x="0" y="0"/>
                </a:moveTo>
                <a:lnTo>
                  <a:pt x="3382987" y="0"/>
                </a:lnTo>
                <a:lnTo>
                  <a:pt x="3382987" y="1154445"/>
                </a:lnTo>
                <a:lnTo>
                  <a:pt x="0" y="1154445"/>
                </a:lnTo>
                <a:lnTo>
                  <a:pt x="0" y="0"/>
                </a:lnTo>
                <a:close/>
              </a:path>
            </a:pathLst>
          </a:custGeom>
          <a:blipFill>
            <a:blip r:embed="rId27">
              <a:extLst>
                <a:ext uri="{96DAC541-7B7A-43D3-8B79-37D633B846F1}">
                  <asvg:svgBlip xmlns:asvg="http://schemas.microsoft.com/office/drawing/2016/SVG/main" r:embed="rId28"/>
                </a:ext>
              </a:extLst>
            </a:blip>
            <a:stretch>
              <a:fillRect/>
            </a:stretch>
          </a:blipFill>
          <a:ln cap="sq">
            <a:noFill/>
            <a:prstDash val="solid"/>
            <a:miter/>
          </a:ln>
        </p:spPr>
      </p:sp>
      <p:sp>
        <p:nvSpPr>
          <p:cNvPr id="16" name="Freeform 16"/>
          <p:cNvSpPr/>
          <p:nvPr/>
        </p:nvSpPr>
        <p:spPr>
          <a:xfrm>
            <a:off x="16978638" y="-642644"/>
            <a:ext cx="3104522" cy="3342688"/>
          </a:xfrm>
          <a:custGeom>
            <a:avLst/>
            <a:gdLst/>
            <a:ahLst/>
            <a:cxnLst/>
            <a:rect l="l" t="t" r="r" b="b"/>
            <a:pathLst>
              <a:path w="3104522" h="3342688">
                <a:moveTo>
                  <a:pt x="0" y="0"/>
                </a:moveTo>
                <a:lnTo>
                  <a:pt x="3104522" y="0"/>
                </a:lnTo>
                <a:lnTo>
                  <a:pt x="3104522" y="3342688"/>
                </a:lnTo>
                <a:lnTo>
                  <a:pt x="0" y="3342688"/>
                </a:lnTo>
                <a:lnTo>
                  <a:pt x="0" y="0"/>
                </a:lnTo>
                <a:close/>
              </a:path>
            </a:pathLst>
          </a:custGeom>
          <a:blipFill>
            <a:blip r:embed="rId29">
              <a:extLst>
                <a:ext uri="{96DAC541-7B7A-43D3-8B79-37D633B846F1}">
                  <asvg:svgBlip xmlns:asvg="http://schemas.microsoft.com/office/drawing/2016/SVG/main" r:embed="rId30"/>
                </a:ext>
              </a:extLst>
            </a:blip>
            <a:stretch>
              <a:fillRect/>
            </a:stretch>
          </a:blipFill>
          <a:ln cap="sq">
            <a:noFill/>
            <a:prstDash val="solid"/>
            <a:miter/>
          </a:ln>
        </p:spPr>
      </p:sp>
      <p:sp>
        <p:nvSpPr>
          <p:cNvPr id="17" name="TextBox 17"/>
          <p:cNvSpPr txBox="1"/>
          <p:nvPr/>
        </p:nvSpPr>
        <p:spPr>
          <a:xfrm>
            <a:off x="5398884" y="2685355"/>
            <a:ext cx="7220717" cy="3200970"/>
          </a:xfrm>
          <a:prstGeom prst="rect">
            <a:avLst/>
          </a:prstGeom>
        </p:spPr>
        <p:txBody>
          <a:bodyPr lIns="0" tIns="0" rIns="0" bIns="0" rtlCol="0" anchor="t">
            <a:spAutoFit/>
          </a:bodyPr>
          <a:lstStyle/>
          <a:p>
            <a:pPr algn="ctr">
              <a:lnSpc>
                <a:spcPts val="12218"/>
              </a:lnSpc>
            </a:pPr>
            <a:r>
              <a:rPr lang="en-US" sz="12998">
                <a:solidFill>
                  <a:srgbClr val="000000"/>
                </a:solidFill>
                <a:latin typeface="Asap Bold"/>
              </a:rPr>
              <a:t>BÁO CÁO CUỐI KỲ</a:t>
            </a:r>
          </a:p>
        </p:txBody>
      </p:sp>
      <p:sp>
        <p:nvSpPr>
          <p:cNvPr id="18" name="Freeform 18"/>
          <p:cNvSpPr/>
          <p:nvPr/>
        </p:nvSpPr>
        <p:spPr>
          <a:xfrm>
            <a:off x="3864059" y="2262342"/>
            <a:ext cx="724985" cy="920616"/>
          </a:xfrm>
          <a:custGeom>
            <a:avLst/>
            <a:gdLst/>
            <a:ahLst/>
            <a:cxnLst/>
            <a:rect l="l" t="t" r="r" b="b"/>
            <a:pathLst>
              <a:path w="724985" h="920616">
                <a:moveTo>
                  <a:pt x="0" y="0"/>
                </a:moveTo>
                <a:lnTo>
                  <a:pt x="724985" y="0"/>
                </a:lnTo>
                <a:lnTo>
                  <a:pt x="724985" y="920616"/>
                </a:lnTo>
                <a:lnTo>
                  <a:pt x="0" y="92061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9" name="TextBox 19"/>
          <p:cNvSpPr txBox="1"/>
          <p:nvPr/>
        </p:nvSpPr>
        <p:spPr>
          <a:xfrm>
            <a:off x="4599703" y="6605114"/>
            <a:ext cx="9088594" cy="669925"/>
          </a:xfrm>
          <a:prstGeom prst="rect">
            <a:avLst/>
          </a:prstGeom>
        </p:spPr>
        <p:txBody>
          <a:bodyPr lIns="0" tIns="0" rIns="0" bIns="0" rtlCol="0" anchor="t">
            <a:spAutoFit/>
          </a:bodyPr>
          <a:lstStyle/>
          <a:p>
            <a:pPr algn="ctr">
              <a:lnSpc>
                <a:spcPts val="5000"/>
              </a:lnSpc>
            </a:pPr>
            <a:r>
              <a:rPr lang="en-US" sz="5000" spc="-100">
                <a:solidFill>
                  <a:srgbClr val="000000"/>
                </a:solidFill>
                <a:latin typeface="DM Sans Bold"/>
              </a:rPr>
              <a:t>SIEM platform với Wazuh-XDR</a:t>
            </a:r>
          </a:p>
        </p:txBody>
      </p:sp>
      <p:sp>
        <p:nvSpPr>
          <p:cNvPr id="20" name="TextBox 20"/>
          <p:cNvSpPr txBox="1"/>
          <p:nvPr/>
        </p:nvSpPr>
        <p:spPr>
          <a:xfrm>
            <a:off x="7869617" y="7998940"/>
            <a:ext cx="2441842" cy="538734"/>
          </a:xfrm>
          <a:prstGeom prst="rect">
            <a:avLst/>
          </a:prstGeom>
        </p:spPr>
        <p:txBody>
          <a:bodyPr lIns="0" tIns="0" rIns="0" bIns="0" rtlCol="0" anchor="t">
            <a:spAutoFit/>
          </a:bodyPr>
          <a:lstStyle/>
          <a:p>
            <a:pPr algn="ctr">
              <a:lnSpc>
                <a:spcPts val="3947"/>
              </a:lnSpc>
            </a:pPr>
            <a:r>
              <a:rPr lang="en-US" sz="4200">
                <a:solidFill>
                  <a:srgbClr val="000000"/>
                </a:solidFill>
                <a:latin typeface="Asap"/>
              </a:rPr>
              <a:t>Nhóm 16</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id="3" name="Freeform 3"/>
          <p:cNvSpPr/>
          <p:nvPr/>
        </p:nvSpPr>
        <p:spPr>
          <a:xfrm>
            <a:off x="-1573240" y="8893298"/>
            <a:ext cx="4051334" cy="2765036"/>
          </a:xfrm>
          <a:custGeom>
            <a:avLst/>
            <a:gdLst/>
            <a:ahLst/>
            <a:cxnLst/>
            <a:rect l="l" t="t" r="r" b="b"/>
            <a:pathLst>
              <a:path w="4051334" h="2765036">
                <a:moveTo>
                  <a:pt x="0" y="0"/>
                </a:moveTo>
                <a:lnTo>
                  <a:pt x="4051334" y="0"/>
                </a:lnTo>
                <a:lnTo>
                  <a:pt x="4051334" y="2765036"/>
                </a:lnTo>
                <a:lnTo>
                  <a:pt x="0" y="27650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674156" y="-1322787"/>
            <a:ext cx="4224468" cy="2645573"/>
          </a:xfrm>
          <a:custGeom>
            <a:avLst/>
            <a:gdLst/>
            <a:ahLst/>
            <a:cxnLst/>
            <a:rect l="l" t="t" r="r" b="b"/>
            <a:pathLst>
              <a:path w="4224468" h="2645573">
                <a:moveTo>
                  <a:pt x="0" y="0"/>
                </a:moveTo>
                <a:lnTo>
                  <a:pt x="4224468" y="0"/>
                </a:lnTo>
                <a:lnTo>
                  <a:pt x="4224468" y="2645574"/>
                </a:lnTo>
                <a:lnTo>
                  <a:pt x="0" y="2645574"/>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sp>
      <p:sp>
        <p:nvSpPr>
          <p:cNvPr id="5" name="Freeform 5"/>
          <p:cNvSpPr/>
          <p:nvPr/>
        </p:nvSpPr>
        <p:spPr>
          <a:xfrm>
            <a:off x="17289828" y="-826710"/>
            <a:ext cx="1996345" cy="2149497"/>
          </a:xfrm>
          <a:custGeom>
            <a:avLst/>
            <a:gdLst/>
            <a:ahLst/>
            <a:cxnLst/>
            <a:rect l="l" t="t" r="r" b="b"/>
            <a:pathLst>
              <a:path w="1996345" h="2149497">
                <a:moveTo>
                  <a:pt x="0" y="0"/>
                </a:moveTo>
                <a:lnTo>
                  <a:pt x="1996344" y="0"/>
                </a:lnTo>
                <a:lnTo>
                  <a:pt x="1996344" y="2149497"/>
                </a:lnTo>
                <a:lnTo>
                  <a:pt x="0" y="2149497"/>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sp>
      <p:sp>
        <p:nvSpPr>
          <p:cNvPr id="6" name="Freeform 6"/>
          <p:cNvSpPr/>
          <p:nvPr/>
        </p:nvSpPr>
        <p:spPr>
          <a:xfrm>
            <a:off x="675404" y="2877546"/>
            <a:ext cx="11031755" cy="6965202"/>
          </a:xfrm>
          <a:custGeom>
            <a:avLst/>
            <a:gdLst/>
            <a:ahLst/>
            <a:cxnLst/>
            <a:rect l="l" t="t" r="r" b="b"/>
            <a:pathLst>
              <a:path w="11031755" h="6965202">
                <a:moveTo>
                  <a:pt x="0" y="0"/>
                </a:moveTo>
                <a:lnTo>
                  <a:pt x="11031755" y="0"/>
                </a:lnTo>
                <a:lnTo>
                  <a:pt x="11031755" y="6965202"/>
                </a:lnTo>
                <a:lnTo>
                  <a:pt x="0" y="6965202"/>
                </a:lnTo>
                <a:lnTo>
                  <a:pt x="0" y="0"/>
                </a:lnTo>
                <a:close/>
              </a:path>
            </a:pathLst>
          </a:custGeom>
          <a:blipFill>
            <a:blip r:embed="rId9"/>
            <a:stretch>
              <a:fillRect/>
            </a:stretch>
          </a:blipFill>
        </p:spPr>
      </p:sp>
      <p:sp>
        <p:nvSpPr>
          <p:cNvPr id="7" name="TextBox 7"/>
          <p:cNvSpPr txBox="1"/>
          <p:nvPr/>
        </p:nvSpPr>
        <p:spPr>
          <a:xfrm>
            <a:off x="452427" y="725995"/>
            <a:ext cx="15060686" cy="710184"/>
          </a:xfrm>
          <a:prstGeom prst="rect">
            <a:avLst/>
          </a:prstGeom>
        </p:spPr>
        <p:txBody>
          <a:bodyPr lIns="0" tIns="0" rIns="0" bIns="0" rtlCol="0" anchor="t">
            <a:spAutoFit/>
          </a:bodyPr>
          <a:lstStyle/>
          <a:p>
            <a:pPr marL="0" lvl="1" indent="0" algn="l">
              <a:lnSpc>
                <a:spcPts val="5238"/>
              </a:lnSpc>
              <a:spcBef>
                <a:spcPct val="0"/>
              </a:spcBef>
            </a:pPr>
            <a:r>
              <a:rPr lang="en-US" sz="5400">
                <a:solidFill>
                  <a:srgbClr val="000000"/>
                </a:solidFill>
                <a:latin typeface="Asap Bold"/>
              </a:rPr>
              <a:t>Kịch bản 1: kiểm tra hoạt động đẩy log về Wazuh</a:t>
            </a:r>
          </a:p>
        </p:txBody>
      </p:sp>
      <p:sp>
        <p:nvSpPr>
          <p:cNvPr id="8" name="TextBox 8"/>
          <p:cNvSpPr txBox="1"/>
          <p:nvPr/>
        </p:nvSpPr>
        <p:spPr>
          <a:xfrm>
            <a:off x="675404" y="1917373"/>
            <a:ext cx="6665906" cy="679450"/>
          </a:xfrm>
          <a:prstGeom prst="rect">
            <a:avLst/>
          </a:prstGeom>
        </p:spPr>
        <p:txBody>
          <a:bodyPr lIns="0" tIns="0" rIns="0" bIns="0" rtlCol="0" anchor="t">
            <a:spAutoFit/>
          </a:bodyPr>
          <a:lstStyle/>
          <a:p>
            <a:pPr algn="ctr">
              <a:lnSpc>
                <a:spcPts val="5599"/>
              </a:lnSpc>
              <a:spcBef>
                <a:spcPct val="0"/>
              </a:spcBef>
            </a:pPr>
            <a:r>
              <a:rPr lang="en-US" sz="3999">
                <a:solidFill>
                  <a:srgbClr val="000000"/>
                </a:solidFill>
                <a:latin typeface="Asap"/>
              </a:rPr>
              <a:t>Alert xuất hiện bên wazuh</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id="3" name="Freeform 3"/>
          <p:cNvSpPr/>
          <p:nvPr/>
        </p:nvSpPr>
        <p:spPr>
          <a:xfrm>
            <a:off x="-1573240" y="8893298"/>
            <a:ext cx="4051334" cy="2765036"/>
          </a:xfrm>
          <a:custGeom>
            <a:avLst/>
            <a:gdLst/>
            <a:ahLst/>
            <a:cxnLst/>
            <a:rect l="l" t="t" r="r" b="b"/>
            <a:pathLst>
              <a:path w="4051334" h="2765036">
                <a:moveTo>
                  <a:pt x="0" y="0"/>
                </a:moveTo>
                <a:lnTo>
                  <a:pt x="4051334" y="0"/>
                </a:lnTo>
                <a:lnTo>
                  <a:pt x="4051334" y="2765036"/>
                </a:lnTo>
                <a:lnTo>
                  <a:pt x="0" y="27650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674156" y="-1322787"/>
            <a:ext cx="4224468" cy="2645573"/>
          </a:xfrm>
          <a:custGeom>
            <a:avLst/>
            <a:gdLst/>
            <a:ahLst/>
            <a:cxnLst/>
            <a:rect l="l" t="t" r="r" b="b"/>
            <a:pathLst>
              <a:path w="4224468" h="2645573">
                <a:moveTo>
                  <a:pt x="0" y="0"/>
                </a:moveTo>
                <a:lnTo>
                  <a:pt x="4224468" y="0"/>
                </a:lnTo>
                <a:lnTo>
                  <a:pt x="4224468" y="2645574"/>
                </a:lnTo>
                <a:lnTo>
                  <a:pt x="0" y="2645574"/>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sp>
      <p:sp>
        <p:nvSpPr>
          <p:cNvPr id="5" name="Freeform 5"/>
          <p:cNvSpPr/>
          <p:nvPr/>
        </p:nvSpPr>
        <p:spPr>
          <a:xfrm>
            <a:off x="17289828" y="-826710"/>
            <a:ext cx="1996345" cy="2149497"/>
          </a:xfrm>
          <a:custGeom>
            <a:avLst/>
            <a:gdLst/>
            <a:ahLst/>
            <a:cxnLst/>
            <a:rect l="l" t="t" r="r" b="b"/>
            <a:pathLst>
              <a:path w="1996345" h="2149497">
                <a:moveTo>
                  <a:pt x="0" y="0"/>
                </a:moveTo>
                <a:lnTo>
                  <a:pt x="1996344" y="0"/>
                </a:lnTo>
                <a:lnTo>
                  <a:pt x="1996344" y="2149497"/>
                </a:lnTo>
                <a:lnTo>
                  <a:pt x="0" y="2149497"/>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sp>
      <p:sp>
        <p:nvSpPr>
          <p:cNvPr id="6" name="Freeform 6"/>
          <p:cNvSpPr/>
          <p:nvPr/>
        </p:nvSpPr>
        <p:spPr>
          <a:xfrm>
            <a:off x="4599112" y="3519219"/>
            <a:ext cx="9089776" cy="5739081"/>
          </a:xfrm>
          <a:custGeom>
            <a:avLst/>
            <a:gdLst/>
            <a:ahLst/>
            <a:cxnLst/>
            <a:rect l="l" t="t" r="r" b="b"/>
            <a:pathLst>
              <a:path w="9089776" h="5739081">
                <a:moveTo>
                  <a:pt x="0" y="0"/>
                </a:moveTo>
                <a:lnTo>
                  <a:pt x="9089776" y="0"/>
                </a:lnTo>
                <a:lnTo>
                  <a:pt x="9089776" y="5739081"/>
                </a:lnTo>
                <a:lnTo>
                  <a:pt x="0" y="5739081"/>
                </a:lnTo>
                <a:lnTo>
                  <a:pt x="0" y="0"/>
                </a:lnTo>
                <a:close/>
              </a:path>
            </a:pathLst>
          </a:custGeom>
          <a:blipFill>
            <a:blip r:embed="rId9"/>
            <a:stretch>
              <a:fillRect/>
            </a:stretch>
          </a:blipFill>
        </p:spPr>
      </p:sp>
      <p:sp>
        <p:nvSpPr>
          <p:cNvPr id="7" name="TextBox 7"/>
          <p:cNvSpPr txBox="1"/>
          <p:nvPr/>
        </p:nvSpPr>
        <p:spPr>
          <a:xfrm>
            <a:off x="452427" y="725995"/>
            <a:ext cx="15060686" cy="710184"/>
          </a:xfrm>
          <a:prstGeom prst="rect">
            <a:avLst/>
          </a:prstGeom>
        </p:spPr>
        <p:txBody>
          <a:bodyPr lIns="0" tIns="0" rIns="0" bIns="0" rtlCol="0" anchor="t">
            <a:spAutoFit/>
          </a:bodyPr>
          <a:lstStyle/>
          <a:p>
            <a:pPr marL="0" lvl="1" indent="0" algn="l">
              <a:lnSpc>
                <a:spcPts val="5238"/>
              </a:lnSpc>
              <a:spcBef>
                <a:spcPct val="0"/>
              </a:spcBef>
            </a:pPr>
            <a:r>
              <a:rPr lang="en-US" sz="5400">
                <a:solidFill>
                  <a:srgbClr val="000000"/>
                </a:solidFill>
                <a:latin typeface="Asap Bold"/>
              </a:rPr>
              <a:t>Kịch bản 1: kiểm tra hoạt động đẩy log về Wazuh</a:t>
            </a:r>
          </a:p>
        </p:txBody>
      </p:sp>
      <p:sp>
        <p:nvSpPr>
          <p:cNvPr id="8" name="TextBox 8"/>
          <p:cNvSpPr txBox="1"/>
          <p:nvPr/>
        </p:nvSpPr>
        <p:spPr>
          <a:xfrm>
            <a:off x="-2219701" y="2099874"/>
            <a:ext cx="11363701" cy="679450"/>
          </a:xfrm>
          <a:prstGeom prst="rect">
            <a:avLst/>
          </a:prstGeom>
        </p:spPr>
        <p:txBody>
          <a:bodyPr lIns="0" tIns="0" rIns="0" bIns="0" rtlCol="0" anchor="t">
            <a:spAutoFit/>
          </a:bodyPr>
          <a:lstStyle/>
          <a:p>
            <a:pPr algn="ctr">
              <a:lnSpc>
                <a:spcPts val="5599"/>
              </a:lnSpc>
              <a:spcBef>
                <a:spcPct val="0"/>
              </a:spcBef>
            </a:pPr>
            <a:r>
              <a:rPr lang="en-US" sz="3999">
                <a:solidFill>
                  <a:srgbClr val="000000"/>
                </a:solidFill>
                <a:latin typeface="Asap"/>
              </a:rPr>
              <a:t>Alert xuất hiện bên wazuh</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id="3" name="Freeform 3"/>
          <p:cNvSpPr/>
          <p:nvPr/>
        </p:nvSpPr>
        <p:spPr>
          <a:xfrm>
            <a:off x="-1573240" y="8893298"/>
            <a:ext cx="4051334" cy="2765036"/>
          </a:xfrm>
          <a:custGeom>
            <a:avLst/>
            <a:gdLst/>
            <a:ahLst/>
            <a:cxnLst/>
            <a:rect l="l" t="t" r="r" b="b"/>
            <a:pathLst>
              <a:path w="4051334" h="2765036">
                <a:moveTo>
                  <a:pt x="0" y="0"/>
                </a:moveTo>
                <a:lnTo>
                  <a:pt x="4051334" y="0"/>
                </a:lnTo>
                <a:lnTo>
                  <a:pt x="4051334" y="2765036"/>
                </a:lnTo>
                <a:lnTo>
                  <a:pt x="0" y="27650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674156" y="-1322787"/>
            <a:ext cx="4224468" cy="2645573"/>
          </a:xfrm>
          <a:custGeom>
            <a:avLst/>
            <a:gdLst/>
            <a:ahLst/>
            <a:cxnLst/>
            <a:rect l="l" t="t" r="r" b="b"/>
            <a:pathLst>
              <a:path w="4224468" h="2645573">
                <a:moveTo>
                  <a:pt x="0" y="0"/>
                </a:moveTo>
                <a:lnTo>
                  <a:pt x="4224468" y="0"/>
                </a:lnTo>
                <a:lnTo>
                  <a:pt x="4224468" y="2645574"/>
                </a:lnTo>
                <a:lnTo>
                  <a:pt x="0" y="2645574"/>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sp>
      <p:sp>
        <p:nvSpPr>
          <p:cNvPr id="5" name="Freeform 5"/>
          <p:cNvSpPr/>
          <p:nvPr/>
        </p:nvSpPr>
        <p:spPr>
          <a:xfrm>
            <a:off x="17289828" y="-826710"/>
            <a:ext cx="1996345" cy="2149497"/>
          </a:xfrm>
          <a:custGeom>
            <a:avLst/>
            <a:gdLst/>
            <a:ahLst/>
            <a:cxnLst/>
            <a:rect l="l" t="t" r="r" b="b"/>
            <a:pathLst>
              <a:path w="1996345" h="2149497">
                <a:moveTo>
                  <a:pt x="0" y="0"/>
                </a:moveTo>
                <a:lnTo>
                  <a:pt x="1996344" y="0"/>
                </a:lnTo>
                <a:lnTo>
                  <a:pt x="1996344" y="2149497"/>
                </a:lnTo>
                <a:lnTo>
                  <a:pt x="0" y="2149497"/>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sp>
      <p:sp>
        <p:nvSpPr>
          <p:cNvPr id="6" name="Freeform 6"/>
          <p:cNvSpPr/>
          <p:nvPr/>
        </p:nvSpPr>
        <p:spPr>
          <a:xfrm>
            <a:off x="0" y="3666028"/>
            <a:ext cx="8506162" cy="4342094"/>
          </a:xfrm>
          <a:custGeom>
            <a:avLst/>
            <a:gdLst/>
            <a:ahLst/>
            <a:cxnLst/>
            <a:rect l="l" t="t" r="r" b="b"/>
            <a:pathLst>
              <a:path w="8506162" h="4342094">
                <a:moveTo>
                  <a:pt x="0" y="0"/>
                </a:moveTo>
                <a:lnTo>
                  <a:pt x="8506162" y="0"/>
                </a:lnTo>
                <a:lnTo>
                  <a:pt x="8506162" y="4342094"/>
                </a:lnTo>
                <a:lnTo>
                  <a:pt x="0" y="4342094"/>
                </a:lnTo>
                <a:lnTo>
                  <a:pt x="0" y="0"/>
                </a:lnTo>
                <a:close/>
              </a:path>
            </a:pathLst>
          </a:custGeom>
          <a:blipFill>
            <a:blip r:embed="rId9"/>
            <a:stretch>
              <a:fillRect r="-28998"/>
            </a:stretch>
          </a:blipFill>
        </p:spPr>
      </p:sp>
      <p:sp>
        <p:nvSpPr>
          <p:cNvPr id="7" name="Freeform 7"/>
          <p:cNvSpPr/>
          <p:nvPr/>
        </p:nvSpPr>
        <p:spPr>
          <a:xfrm>
            <a:off x="9449389" y="3666028"/>
            <a:ext cx="12127449" cy="3520070"/>
          </a:xfrm>
          <a:custGeom>
            <a:avLst/>
            <a:gdLst/>
            <a:ahLst/>
            <a:cxnLst/>
            <a:rect l="l" t="t" r="r" b="b"/>
            <a:pathLst>
              <a:path w="12127449" h="3520070">
                <a:moveTo>
                  <a:pt x="0" y="0"/>
                </a:moveTo>
                <a:lnTo>
                  <a:pt x="12127449" y="0"/>
                </a:lnTo>
                <a:lnTo>
                  <a:pt x="12127449" y="3520070"/>
                </a:lnTo>
                <a:lnTo>
                  <a:pt x="0" y="3520070"/>
                </a:lnTo>
                <a:lnTo>
                  <a:pt x="0" y="0"/>
                </a:lnTo>
                <a:close/>
              </a:path>
            </a:pathLst>
          </a:custGeom>
          <a:blipFill>
            <a:blip r:embed="rId10"/>
            <a:stretch>
              <a:fillRect/>
            </a:stretch>
          </a:blipFill>
        </p:spPr>
      </p:sp>
      <p:sp>
        <p:nvSpPr>
          <p:cNvPr id="8" name="TextBox 8"/>
          <p:cNvSpPr txBox="1"/>
          <p:nvPr/>
        </p:nvSpPr>
        <p:spPr>
          <a:xfrm>
            <a:off x="452427" y="725995"/>
            <a:ext cx="15060686" cy="710184"/>
          </a:xfrm>
          <a:prstGeom prst="rect">
            <a:avLst/>
          </a:prstGeom>
        </p:spPr>
        <p:txBody>
          <a:bodyPr lIns="0" tIns="0" rIns="0" bIns="0" rtlCol="0" anchor="t">
            <a:spAutoFit/>
          </a:bodyPr>
          <a:lstStyle/>
          <a:p>
            <a:pPr marL="0" lvl="1" indent="0" algn="l">
              <a:lnSpc>
                <a:spcPts val="5238"/>
              </a:lnSpc>
              <a:spcBef>
                <a:spcPct val="0"/>
              </a:spcBef>
            </a:pPr>
            <a:r>
              <a:rPr lang="en-US" sz="5400">
                <a:solidFill>
                  <a:srgbClr val="000000"/>
                </a:solidFill>
                <a:latin typeface="Asap Bold"/>
              </a:rPr>
              <a:t>Kịch bản 1: kiểm tra hoạt động đẩy log về Wazuh</a:t>
            </a:r>
          </a:p>
        </p:txBody>
      </p:sp>
      <p:sp>
        <p:nvSpPr>
          <p:cNvPr id="9" name="TextBox 9"/>
          <p:cNvSpPr txBox="1"/>
          <p:nvPr/>
        </p:nvSpPr>
        <p:spPr>
          <a:xfrm>
            <a:off x="-262339" y="2100753"/>
            <a:ext cx="11363701" cy="679450"/>
          </a:xfrm>
          <a:prstGeom prst="rect">
            <a:avLst/>
          </a:prstGeom>
        </p:spPr>
        <p:txBody>
          <a:bodyPr lIns="0" tIns="0" rIns="0" bIns="0" rtlCol="0" anchor="t">
            <a:spAutoFit/>
          </a:bodyPr>
          <a:lstStyle/>
          <a:p>
            <a:pPr algn="ctr">
              <a:lnSpc>
                <a:spcPts val="5599"/>
              </a:lnSpc>
              <a:spcBef>
                <a:spcPct val="0"/>
              </a:spcBef>
            </a:pPr>
            <a:r>
              <a:rPr lang="en-US" sz="3999">
                <a:solidFill>
                  <a:srgbClr val="000000"/>
                </a:solidFill>
                <a:latin typeface="Asap"/>
              </a:rPr>
              <a:t>Tấn công XSS vào web dvwa và sau đó bị chặn</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id="3" name="Freeform 3"/>
          <p:cNvSpPr/>
          <p:nvPr/>
        </p:nvSpPr>
        <p:spPr>
          <a:xfrm>
            <a:off x="-1573240" y="8893298"/>
            <a:ext cx="4051334" cy="2765036"/>
          </a:xfrm>
          <a:custGeom>
            <a:avLst/>
            <a:gdLst/>
            <a:ahLst/>
            <a:cxnLst/>
            <a:rect l="l" t="t" r="r" b="b"/>
            <a:pathLst>
              <a:path w="4051334" h="2765036">
                <a:moveTo>
                  <a:pt x="0" y="0"/>
                </a:moveTo>
                <a:lnTo>
                  <a:pt x="4051334" y="0"/>
                </a:lnTo>
                <a:lnTo>
                  <a:pt x="4051334" y="2765036"/>
                </a:lnTo>
                <a:lnTo>
                  <a:pt x="0" y="27650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674156" y="-1322787"/>
            <a:ext cx="4224468" cy="2645573"/>
          </a:xfrm>
          <a:custGeom>
            <a:avLst/>
            <a:gdLst/>
            <a:ahLst/>
            <a:cxnLst/>
            <a:rect l="l" t="t" r="r" b="b"/>
            <a:pathLst>
              <a:path w="4224468" h="2645573">
                <a:moveTo>
                  <a:pt x="0" y="0"/>
                </a:moveTo>
                <a:lnTo>
                  <a:pt x="4224468" y="0"/>
                </a:lnTo>
                <a:lnTo>
                  <a:pt x="4224468" y="2645574"/>
                </a:lnTo>
                <a:lnTo>
                  <a:pt x="0" y="2645574"/>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sp>
      <p:sp>
        <p:nvSpPr>
          <p:cNvPr id="5" name="Freeform 5"/>
          <p:cNvSpPr/>
          <p:nvPr/>
        </p:nvSpPr>
        <p:spPr>
          <a:xfrm>
            <a:off x="17289828" y="-826710"/>
            <a:ext cx="1996345" cy="2149497"/>
          </a:xfrm>
          <a:custGeom>
            <a:avLst/>
            <a:gdLst/>
            <a:ahLst/>
            <a:cxnLst/>
            <a:rect l="l" t="t" r="r" b="b"/>
            <a:pathLst>
              <a:path w="1996345" h="2149497">
                <a:moveTo>
                  <a:pt x="0" y="0"/>
                </a:moveTo>
                <a:lnTo>
                  <a:pt x="1996344" y="0"/>
                </a:lnTo>
                <a:lnTo>
                  <a:pt x="1996344" y="2149497"/>
                </a:lnTo>
                <a:lnTo>
                  <a:pt x="0" y="2149497"/>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sp>
      <p:sp>
        <p:nvSpPr>
          <p:cNvPr id="6" name="Freeform 6"/>
          <p:cNvSpPr/>
          <p:nvPr/>
        </p:nvSpPr>
        <p:spPr>
          <a:xfrm>
            <a:off x="1028700" y="3006548"/>
            <a:ext cx="15242591" cy="6251752"/>
          </a:xfrm>
          <a:custGeom>
            <a:avLst/>
            <a:gdLst/>
            <a:ahLst/>
            <a:cxnLst/>
            <a:rect l="l" t="t" r="r" b="b"/>
            <a:pathLst>
              <a:path w="15242591" h="6251752">
                <a:moveTo>
                  <a:pt x="0" y="0"/>
                </a:moveTo>
                <a:lnTo>
                  <a:pt x="15242591" y="0"/>
                </a:lnTo>
                <a:lnTo>
                  <a:pt x="15242591" y="6251752"/>
                </a:lnTo>
                <a:lnTo>
                  <a:pt x="0" y="6251752"/>
                </a:lnTo>
                <a:lnTo>
                  <a:pt x="0" y="0"/>
                </a:lnTo>
                <a:close/>
              </a:path>
            </a:pathLst>
          </a:custGeom>
          <a:blipFill>
            <a:blip r:embed="rId9"/>
            <a:stretch>
              <a:fillRect l="-9314" r="-9314"/>
            </a:stretch>
          </a:blipFill>
        </p:spPr>
      </p:sp>
      <p:sp>
        <p:nvSpPr>
          <p:cNvPr id="7" name="TextBox 7"/>
          <p:cNvSpPr txBox="1"/>
          <p:nvPr/>
        </p:nvSpPr>
        <p:spPr>
          <a:xfrm>
            <a:off x="452427" y="725995"/>
            <a:ext cx="15060686" cy="710184"/>
          </a:xfrm>
          <a:prstGeom prst="rect">
            <a:avLst/>
          </a:prstGeom>
        </p:spPr>
        <p:txBody>
          <a:bodyPr lIns="0" tIns="0" rIns="0" bIns="0" rtlCol="0" anchor="t">
            <a:spAutoFit/>
          </a:bodyPr>
          <a:lstStyle/>
          <a:p>
            <a:pPr marL="0" lvl="1" indent="0" algn="l">
              <a:lnSpc>
                <a:spcPts val="5238"/>
              </a:lnSpc>
              <a:spcBef>
                <a:spcPct val="0"/>
              </a:spcBef>
            </a:pPr>
            <a:r>
              <a:rPr lang="en-US" sz="5400">
                <a:solidFill>
                  <a:srgbClr val="000000"/>
                </a:solidFill>
                <a:latin typeface="Asap Bold"/>
              </a:rPr>
              <a:t>Kịch bản 1: kiểm tra hoạt động đẩy log về Wazuh</a:t>
            </a:r>
          </a:p>
        </p:txBody>
      </p:sp>
      <p:sp>
        <p:nvSpPr>
          <p:cNvPr id="8" name="TextBox 8"/>
          <p:cNvSpPr txBox="1"/>
          <p:nvPr/>
        </p:nvSpPr>
        <p:spPr>
          <a:xfrm>
            <a:off x="848882" y="1972063"/>
            <a:ext cx="4874492" cy="679450"/>
          </a:xfrm>
          <a:prstGeom prst="rect">
            <a:avLst/>
          </a:prstGeom>
        </p:spPr>
        <p:txBody>
          <a:bodyPr lIns="0" tIns="0" rIns="0" bIns="0" rtlCol="0" anchor="t">
            <a:spAutoFit/>
          </a:bodyPr>
          <a:lstStyle/>
          <a:p>
            <a:pPr algn="ctr">
              <a:lnSpc>
                <a:spcPts val="5599"/>
              </a:lnSpc>
              <a:spcBef>
                <a:spcPct val="0"/>
              </a:spcBef>
            </a:pPr>
            <a:r>
              <a:rPr lang="en-US" sz="3999">
                <a:solidFill>
                  <a:srgbClr val="000000"/>
                </a:solidFill>
                <a:latin typeface="Asap"/>
              </a:rPr>
              <a:t>Alert đẩy về wazuh</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id="3" name="Freeform 3"/>
          <p:cNvSpPr/>
          <p:nvPr/>
        </p:nvSpPr>
        <p:spPr>
          <a:xfrm>
            <a:off x="-1573240" y="8893298"/>
            <a:ext cx="4051334" cy="2765036"/>
          </a:xfrm>
          <a:custGeom>
            <a:avLst/>
            <a:gdLst/>
            <a:ahLst/>
            <a:cxnLst/>
            <a:rect l="l" t="t" r="r" b="b"/>
            <a:pathLst>
              <a:path w="4051334" h="2765036">
                <a:moveTo>
                  <a:pt x="0" y="0"/>
                </a:moveTo>
                <a:lnTo>
                  <a:pt x="4051334" y="0"/>
                </a:lnTo>
                <a:lnTo>
                  <a:pt x="4051334" y="2765036"/>
                </a:lnTo>
                <a:lnTo>
                  <a:pt x="0" y="27650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674156" y="-1322787"/>
            <a:ext cx="4224468" cy="2645573"/>
          </a:xfrm>
          <a:custGeom>
            <a:avLst/>
            <a:gdLst/>
            <a:ahLst/>
            <a:cxnLst/>
            <a:rect l="l" t="t" r="r" b="b"/>
            <a:pathLst>
              <a:path w="4224468" h="2645573">
                <a:moveTo>
                  <a:pt x="0" y="0"/>
                </a:moveTo>
                <a:lnTo>
                  <a:pt x="4224468" y="0"/>
                </a:lnTo>
                <a:lnTo>
                  <a:pt x="4224468" y="2645574"/>
                </a:lnTo>
                <a:lnTo>
                  <a:pt x="0" y="2645574"/>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sp>
      <p:sp>
        <p:nvSpPr>
          <p:cNvPr id="5" name="Freeform 5"/>
          <p:cNvSpPr/>
          <p:nvPr/>
        </p:nvSpPr>
        <p:spPr>
          <a:xfrm>
            <a:off x="17289828" y="-826710"/>
            <a:ext cx="1996345" cy="2149497"/>
          </a:xfrm>
          <a:custGeom>
            <a:avLst/>
            <a:gdLst/>
            <a:ahLst/>
            <a:cxnLst/>
            <a:rect l="l" t="t" r="r" b="b"/>
            <a:pathLst>
              <a:path w="1996345" h="2149497">
                <a:moveTo>
                  <a:pt x="0" y="0"/>
                </a:moveTo>
                <a:lnTo>
                  <a:pt x="1996344" y="0"/>
                </a:lnTo>
                <a:lnTo>
                  <a:pt x="1996344" y="2149497"/>
                </a:lnTo>
                <a:lnTo>
                  <a:pt x="0" y="2149497"/>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sp>
      <p:sp>
        <p:nvSpPr>
          <p:cNvPr id="6" name="Freeform 6"/>
          <p:cNvSpPr/>
          <p:nvPr/>
        </p:nvSpPr>
        <p:spPr>
          <a:xfrm>
            <a:off x="452427" y="2689306"/>
            <a:ext cx="10396598" cy="6890769"/>
          </a:xfrm>
          <a:custGeom>
            <a:avLst/>
            <a:gdLst/>
            <a:ahLst/>
            <a:cxnLst/>
            <a:rect l="l" t="t" r="r" b="b"/>
            <a:pathLst>
              <a:path w="10396598" h="6890769">
                <a:moveTo>
                  <a:pt x="0" y="0"/>
                </a:moveTo>
                <a:lnTo>
                  <a:pt x="10396599" y="0"/>
                </a:lnTo>
                <a:lnTo>
                  <a:pt x="10396599" y="6890768"/>
                </a:lnTo>
                <a:lnTo>
                  <a:pt x="0" y="6890768"/>
                </a:lnTo>
                <a:lnTo>
                  <a:pt x="0" y="0"/>
                </a:lnTo>
                <a:close/>
              </a:path>
            </a:pathLst>
          </a:custGeom>
          <a:blipFill>
            <a:blip r:embed="rId9"/>
            <a:stretch>
              <a:fillRect/>
            </a:stretch>
          </a:blipFill>
        </p:spPr>
      </p:sp>
      <p:sp>
        <p:nvSpPr>
          <p:cNvPr id="7" name="Freeform 7"/>
          <p:cNvSpPr/>
          <p:nvPr/>
        </p:nvSpPr>
        <p:spPr>
          <a:xfrm>
            <a:off x="11287568" y="3429293"/>
            <a:ext cx="12263637" cy="3559599"/>
          </a:xfrm>
          <a:custGeom>
            <a:avLst/>
            <a:gdLst/>
            <a:ahLst/>
            <a:cxnLst/>
            <a:rect l="l" t="t" r="r" b="b"/>
            <a:pathLst>
              <a:path w="12263637" h="3559599">
                <a:moveTo>
                  <a:pt x="0" y="0"/>
                </a:moveTo>
                <a:lnTo>
                  <a:pt x="12263637" y="0"/>
                </a:lnTo>
                <a:lnTo>
                  <a:pt x="12263637" y="3559599"/>
                </a:lnTo>
                <a:lnTo>
                  <a:pt x="0" y="3559599"/>
                </a:lnTo>
                <a:lnTo>
                  <a:pt x="0" y="0"/>
                </a:lnTo>
                <a:close/>
              </a:path>
            </a:pathLst>
          </a:custGeom>
          <a:blipFill>
            <a:blip r:embed="rId10"/>
            <a:stretch>
              <a:fillRect/>
            </a:stretch>
          </a:blipFill>
        </p:spPr>
      </p:sp>
      <p:sp>
        <p:nvSpPr>
          <p:cNvPr id="8" name="TextBox 8"/>
          <p:cNvSpPr txBox="1"/>
          <p:nvPr/>
        </p:nvSpPr>
        <p:spPr>
          <a:xfrm>
            <a:off x="452427" y="725995"/>
            <a:ext cx="15060686" cy="710184"/>
          </a:xfrm>
          <a:prstGeom prst="rect">
            <a:avLst/>
          </a:prstGeom>
        </p:spPr>
        <p:txBody>
          <a:bodyPr lIns="0" tIns="0" rIns="0" bIns="0" rtlCol="0" anchor="t">
            <a:spAutoFit/>
          </a:bodyPr>
          <a:lstStyle/>
          <a:p>
            <a:pPr marL="0" lvl="1" indent="0" algn="l">
              <a:lnSpc>
                <a:spcPts val="5238"/>
              </a:lnSpc>
              <a:spcBef>
                <a:spcPct val="0"/>
              </a:spcBef>
            </a:pPr>
            <a:r>
              <a:rPr lang="en-US" sz="5400">
                <a:solidFill>
                  <a:srgbClr val="000000"/>
                </a:solidFill>
                <a:latin typeface="Asap Bold"/>
              </a:rPr>
              <a:t>Kịch bản 1: kiểm tra hoạt động đẩy log về Wazuh</a:t>
            </a:r>
          </a:p>
        </p:txBody>
      </p:sp>
      <p:sp>
        <p:nvSpPr>
          <p:cNvPr id="9" name="TextBox 9"/>
          <p:cNvSpPr txBox="1"/>
          <p:nvPr/>
        </p:nvSpPr>
        <p:spPr>
          <a:xfrm>
            <a:off x="694800" y="1628855"/>
            <a:ext cx="3566589" cy="679450"/>
          </a:xfrm>
          <a:prstGeom prst="rect">
            <a:avLst/>
          </a:prstGeom>
        </p:spPr>
        <p:txBody>
          <a:bodyPr lIns="0" tIns="0" rIns="0" bIns="0" rtlCol="0" anchor="t">
            <a:spAutoFit/>
          </a:bodyPr>
          <a:lstStyle/>
          <a:p>
            <a:pPr algn="ctr">
              <a:lnSpc>
                <a:spcPts val="5599"/>
              </a:lnSpc>
              <a:spcBef>
                <a:spcPct val="0"/>
              </a:spcBef>
            </a:pPr>
            <a:r>
              <a:rPr lang="en-US" sz="3999">
                <a:solidFill>
                  <a:srgbClr val="000000"/>
                </a:solidFill>
                <a:latin typeface="Asap"/>
              </a:rPr>
              <a:t>Tấn công SQLi</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id="3" name="Freeform 3"/>
          <p:cNvSpPr/>
          <p:nvPr/>
        </p:nvSpPr>
        <p:spPr>
          <a:xfrm>
            <a:off x="-1573240" y="8893298"/>
            <a:ext cx="4051334" cy="2765036"/>
          </a:xfrm>
          <a:custGeom>
            <a:avLst/>
            <a:gdLst/>
            <a:ahLst/>
            <a:cxnLst/>
            <a:rect l="l" t="t" r="r" b="b"/>
            <a:pathLst>
              <a:path w="4051334" h="2765036">
                <a:moveTo>
                  <a:pt x="0" y="0"/>
                </a:moveTo>
                <a:lnTo>
                  <a:pt x="4051334" y="0"/>
                </a:lnTo>
                <a:lnTo>
                  <a:pt x="4051334" y="2765036"/>
                </a:lnTo>
                <a:lnTo>
                  <a:pt x="0" y="27650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674156" y="-1322787"/>
            <a:ext cx="4224468" cy="2645573"/>
          </a:xfrm>
          <a:custGeom>
            <a:avLst/>
            <a:gdLst/>
            <a:ahLst/>
            <a:cxnLst/>
            <a:rect l="l" t="t" r="r" b="b"/>
            <a:pathLst>
              <a:path w="4224468" h="2645573">
                <a:moveTo>
                  <a:pt x="0" y="0"/>
                </a:moveTo>
                <a:lnTo>
                  <a:pt x="4224468" y="0"/>
                </a:lnTo>
                <a:lnTo>
                  <a:pt x="4224468" y="2645574"/>
                </a:lnTo>
                <a:lnTo>
                  <a:pt x="0" y="2645574"/>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sp>
      <p:sp>
        <p:nvSpPr>
          <p:cNvPr id="5" name="Freeform 5"/>
          <p:cNvSpPr/>
          <p:nvPr/>
        </p:nvSpPr>
        <p:spPr>
          <a:xfrm>
            <a:off x="17289828" y="-826710"/>
            <a:ext cx="1996345" cy="2149497"/>
          </a:xfrm>
          <a:custGeom>
            <a:avLst/>
            <a:gdLst/>
            <a:ahLst/>
            <a:cxnLst/>
            <a:rect l="l" t="t" r="r" b="b"/>
            <a:pathLst>
              <a:path w="1996345" h="2149497">
                <a:moveTo>
                  <a:pt x="0" y="0"/>
                </a:moveTo>
                <a:lnTo>
                  <a:pt x="1996344" y="0"/>
                </a:lnTo>
                <a:lnTo>
                  <a:pt x="1996344" y="2149497"/>
                </a:lnTo>
                <a:lnTo>
                  <a:pt x="0" y="2149497"/>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sp>
      <p:sp>
        <p:nvSpPr>
          <p:cNvPr id="6" name="Freeform 6"/>
          <p:cNvSpPr/>
          <p:nvPr/>
        </p:nvSpPr>
        <p:spPr>
          <a:xfrm>
            <a:off x="647509" y="1762854"/>
            <a:ext cx="12300245" cy="5626573"/>
          </a:xfrm>
          <a:custGeom>
            <a:avLst/>
            <a:gdLst/>
            <a:ahLst/>
            <a:cxnLst/>
            <a:rect l="l" t="t" r="r" b="b"/>
            <a:pathLst>
              <a:path w="12300245" h="5626573">
                <a:moveTo>
                  <a:pt x="0" y="0"/>
                </a:moveTo>
                <a:lnTo>
                  <a:pt x="12300244" y="0"/>
                </a:lnTo>
                <a:lnTo>
                  <a:pt x="12300244" y="5626574"/>
                </a:lnTo>
                <a:lnTo>
                  <a:pt x="0" y="5626574"/>
                </a:lnTo>
                <a:lnTo>
                  <a:pt x="0" y="0"/>
                </a:lnTo>
                <a:close/>
              </a:path>
            </a:pathLst>
          </a:custGeom>
          <a:blipFill>
            <a:blip r:embed="rId9"/>
            <a:stretch>
              <a:fillRect/>
            </a:stretch>
          </a:blipFill>
        </p:spPr>
      </p:sp>
      <p:sp>
        <p:nvSpPr>
          <p:cNvPr id="7" name="Freeform 7"/>
          <p:cNvSpPr/>
          <p:nvPr/>
        </p:nvSpPr>
        <p:spPr>
          <a:xfrm>
            <a:off x="647509" y="8222277"/>
            <a:ext cx="13986692" cy="1434532"/>
          </a:xfrm>
          <a:custGeom>
            <a:avLst/>
            <a:gdLst/>
            <a:ahLst/>
            <a:cxnLst/>
            <a:rect l="l" t="t" r="r" b="b"/>
            <a:pathLst>
              <a:path w="13986692" h="1434532">
                <a:moveTo>
                  <a:pt x="0" y="0"/>
                </a:moveTo>
                <a:lnTo>
                  <a:pt x="13986691" y="0"/>
                </a:lnTo>
                <a:lnTo>
                  <a:pt x="13986691" y="1434533"/>
                </a:lnTo>
                <a:lnTo>
                  <a:pt x="0" y="1434533"/>
                </a:lnTo>
                <a:lnTo>
                  <a:pt x="0" y="0"/>
                </a:lnTo>
                <a:close/>
              </a:path>
            </a:pathLst>
          </a:custGeom>
          <a:blipFill>
            <a:blip r:embed="rId10"/>
            <a:stretch>
              <a:fillRect/>
            </a:stretch>
          </a:blipFill>
        </p:spPr>
      </p:sp>
      <p:sp>
        <p:nvSpPr>
          <p:cNvPr id="8" name="TextBox 8"/>
          <p:cNvSpPr txBox="1"/>
          <p:nvPr/>
        </p:nvSpPr>
        <p:spPr>
          <a:xfrm>
            <a:off x="452427" y="725995"/>
            <a:ext cx="15060686" cy="710184"/>
          </a:xfrm>
          <a:prstGeom prst="rect">
            <a:avLst/>
          </a:prstGeom>
        </p:spPr>
        <p:txBody>
          <a:bodyPr lIns="0" tIns="0" rIns="0" bIns="0" rtlCol="0" anchor="t">
            <a:spAutoFit/>
          </a:bodyPr>
          <a:lstStyle/>
          <a:p>
            <a:pPr marL="0" lvl="1" indent="0" algn="l">
              <a:lnSpc>
                <a:spcPts val="5238"/>
              </a:lnSpc>
              <a:spcBef>
                <a:spcPct val="0"/>
              </a:spcBef>
            </a:pPr>
            <a:r>
              <a:rPr lang="en-US" sz="5400">
                <a:solidFill>
                  <a:srgbClr val="000000"/>
                </a:solidFill>
                <a:latin typeface="Asap Bold"/>
              </a:rPr>
              <a:t>Kịch bản 1: kiểm tra hoạt động đẩy log về Wazuh</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id="3" name="Freeform 3"/>
          <p:cNvSpPr/>
          <p:nvPr/>
        </p:nvSpPr>
        <p:spPr>
          <a:xfrm>
            <a:off x="-1573240" y="8893298"/>
            <a:ext cx="4051334" cy="2765036"/>
          </a:xfrm>
          <a:custGeom>
            <a:avLst/>
            <a:gdLst/>
            <a:ahLst/>
            <a:cxnLst/>
            <a:rect l="l" t="t" r="r" b="b"/>
            <a:pathLst>
              <a:path w="4051334" h="2765036">
                <a:moveTo>
                  <a:pt x="0" y="0"/>
                </a:moveTo>
                <a:lnTo>
                  <a:pt x="4051334" y="0"/>
                </a:lnTo>
                <a:lnTo>
                  <a:pt x="4051334" y="2765036"/>
                </a:lnTo>
                <a:lnTo>
                  <a:pt x="0" y="27650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674156" y="-1322787"/>
            <a:ext cx="4224468" cy="2645573"/>
          </a:xfrm>
          <a:custGeom>
            <a:avLst/>
            <a:gdLst/>
            <a:ahLst/>
            <a:cxnLst/>
            <a:rect l="l" t="t" r="r" b="b"/>
            <a:pathLst>
              <a:path w="4224468" h="2645573">
                <a:moveTo>
                  <a:pt x="0" y="0"/>
                </a:moveTo>
                <a:lnTo>
                  <a:pt x="4224468" y="0"/>
                </a:lnTo>
                <a:lnTo>
                  <a:pt x="4224468" y="2645574"/>
                </a:lnTo>
                <a:lnTo>
                  <a:pt x="0" y="2645574"/>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sp>
      <p:sp>
        <p:nvSpPr>
          <p:cNvPr id="5" name="Freeform 5"/>
          <p:cNvSpPr/>
          <p:nvPr/>
        </p:nvSpPr>
        <p:spPr>
          <a:xfrm>
            <a:off x="17289828" y="-826710"/>
            <a:ext cx="1996345" cy="2149497"/>
          </a:xfrm>
          <a:custGeom>
            <a:avLst/>
            <a:gdLst/>
            <a:ahLst/>
            <a:cxnLst/>
            <a:rect l="l" t="t" r="r" b="b"/>
            <a:pathLst>
              <a:path w="1996345" h="2149497">
                <a:moveTo>
                  <a:pt x="0" y="0"/>
                </a:moveTo>
                <a:lnTo>
                  <a:pt x="1996344" y="0"/>
                </a:lnTo>
                <a:lnTo>
                  <a:pt x="1996344" y="2149497"/>
                </a:lnTo>
                <a:lnTo>
                  <a:pt x="0" y="2149497"/>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sp>
      <p:sp>
        <p:nvSpPr>
          <p:cNvPr id="6" name="Freeform 6"/>
          <p:cNvSpPr/>
          <p:nvPr/>
        </p:nvSpPr>
        <p:spPr>
          <a:xfrm>
            <a:off x="418938" y="4587717"/>
            <a:ext cx="15417105" cy="4727912"/>
          </a:xfrm>
          <a:custGeom>
            <a:avLst/>
            <a:gdLst/>
            <a:ahLst/>
            <a:cxnLst/>
            <a:rect l="l" t="t" r="r" b="b"/>
            <a:pathLst>
              <a:path w="15417105" h="4727912">
                <a:moveTo>
                  <a:pt x="0" y="0"/>
                </a:moveTo>
                <a:lnTo>
                  <a:pt x="15417105" y="0"/>
                </a:lnTo>
                <a:lnTo>
                  <a:pt x="15417105" y="4727912"/>
                </a:lnTo>
                <a:lnTo>
                  <a:pt x="0" y="4727912"/>
                </a:lnTo>
                <a:lnTo>
                  <a:pt x="0" y="0"/>
                </a:lnTo>
                <a:close/>
              </a:path>
            </a:pathLst>
          </a:custGeom>
          <a:blipFill>
            <a:blip r:embed="rId9"/>
            <a:stretch>
              <a:fillRect/>
            </a:stretch>
          </a:blipFill>
        </p:spPr>
      </p:sp>
      <p:sp>
        <p:nvSpPr>
          <p:cNvPr id="7" name="TextBox 7"/>
          <p:cNvSpPr txBox="1"/>
          <p:nvPr/>
        </p:nvSpPr>
        <p:spPr>
          <a:xfrm>
            <a:off x="452427" y="725995"/>
            <a:ext cx="15383616" cy="710184"/>
          </a:xfrm>
          <a:prstGeom prst="rect">
            <a:avLst/>
          </a:prstGeom>
        </p:spPr>
        <p:txBody>
          <a:bodyPr lIns="0" tIns="0" rIns="0" bIns="0" rtlCol="0" anchor="t">
            <a:spAutoFit/>
          </a:bodyPr>
          <a:lstStyle/>
          <a:p>
            <a:pPr marL="0" lvl="1" indent="0" algn="l">
              <a:lnSpc>
                <a:spcPts val="5238"/>
              </a:lnSpc>
              <a:spcBef>
                <a:spcPct val="0"/>
              </a:spcBef>
            </a:pPr>
            <a:r>
              <a:rPr lang="en-US" sz="5400">
                <a:solidFill>
                  <a:srgbClr val="000000"/>
                </a:solidFill>
                <a:latin typeface="Asap Bold"/>
              </a:rPr>
              <a:t>Kịch bản 2: Chặn truy cập từ máy không gắn agent</a:t>
            </a:r>
          </a:p>
        </p:txBody>
      </p:sp>
      <p:sp>
        <p:nvSpPr>
          <p:cNvPr id="8" name="TextBox 8"/>
          <p:cNvSpPr txBox="1"/>
          <p:nvPr/>
        </p:nvSpPr>
        <p:spPr>
          <a:xfrm>
            <a:off x="418938" y="2171662"/>
            <a:ext cx="17450124" cy="516890"/>
          </a:xfrm>
          <a:prstGeom prst="rect">
            <a:avLst/>
          </a:prstGeom>
        </p:spPr>
        <p:txBody>
          <a:bodyPr lIns="0" tIns="0" rIns="0" bIns="0" rtlCol="0" anchor="t">
            <a:spAutoFit/>
          </a:bodyPr>
          <a:lstStyle/>
          <a:p>
            <a:pPr marL="0" lvl="1" indent="0" algn="l">
              <a:lnSpc>
                <a:spcPts val="3879"/>
              </a:lnSpc>
              <a:spcBef>
                <a:spcPct val="0"/>
              </a:spcBef>
            </a:pPr>
            <a:r>
              <a:rPr lang="en-US" sz="3999">
                <a:solidFill>
                  <a:srgbClr val="000000"/>
                </a:solidFill>
                <a:latin typeface="Asap Bold"/>
              </a:rPr>
              <a:t>Nội dung:</a:t>
            </a:r>
            <a:r>
              <a:rPr lang="en-US" sz="3999">
                <a:solidFill>
                  <a:srgbClr val="000000"/>
                </a:solidFill>
                <a:latin typeface="Asap"/>
              </a:rPr>
              <a:t> Chặn các máy không cài đặt Wazuh agent truy cập vào web DVWA</a:t>
            </a:r>
          </a:p>
        </p:txBody>
      </p:sp>
      <p:sp>
        <p:nvSpPr>
          <p:cNvPr id="9" name="TextBox 9"/>
          <p:cNvSpPr txBox="1"/>
          <p:nvPr/>
        </p:nvSpPr>
        <p:spPr>
          <a:xfrm>
            <a:off x="452427" y="3537427"/>
            <a:ext cx="10055444" cy="516890"/>
          </a:xfrm>
          <a:prstGeom prst="rect">
            <a:avLst/>
          </a:prstGeom>
        </p:spPr>
        <p:txBody>
          <a:bodyPr lIns="0" tIns="0" rIns="0" bIns="0" rtlCol="0" anchor="t">
            <a:spAutoFit/>
          </a:bodyPr>
          <a:lstStyle/>
          <a:p>
            <a:pPr marL="0" lvl="1" indent="0" algn="l">
              <a:lnSpc>
                <a:spcPts val="3879"/>
              </a:lnSpc>
              <a:spcBef>
                <a:spcPct val="0"/>
              </a:spcBef>
            </a:pPr>
            <a:r>
              <a:rPr lang="en-US" sz="3999">
                <a:solidFill>
                  <a:srgbClr val="000000"/>
                </a:solidFill>
                <a:latin typeface="Asap"/>
              </a:rPr>
              <a:t>Máy client và DVWA được gắn Wazuh agent</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id="3" name="Freeform 3"/>
          <p:cNvSpPr/>
          <p:nvPr/>
        </p:nvSpPr>
        <p:spPr>
          <a:xfrm>
            <a:off x="-1573240" y="8893298"/>
            <a:ext cx="4051334" cy="2765036"/>
          </a:xfrm>
          <a:custGeom>
            <a:avLst/>
            <a:gdLst/>
            <a:ahLst/>
            <a:cxnLst/>
            <a:rect l="l" t="t" r="r" b="b"/>
            <a:pathLst>
              <a:path w="4051334" h="2765036">
                <a:moveTo>
                  <a:pt x="0" y="0"/>
                </a:moveTo>
                <a:lnTo>
                  <a:pt x="4051334" y="0"/>
                </a:lnTo>
                <a:lnTo>
                  <a:pt x="4051334" y="2765036"/>
                </a:lnTo>
                <a:lnTo>
                  <a:pt x="0" y="27650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674156" y="-1322787"/>
            <a:ext cx="4224468" cy="2645573"/>
          </a:xfrm>
          <a:custGeom>
            <a:avLst/>
            <a:gdLst/>
            <a:ahLst/>
            <a:cxnLst/>
            <a:rect l="l" t="t" r="r" b="b"/>
            <a:pathLst>
              <a:path w="4224468" h="2645573">
                <a:moveTo>
                  <a:pt x="0" y="0"/>
                </a:moveTo>
                <a:lnTo>
                  <a:pt x="4224468" y="0"/>
                </a:lnTo>
                <a:lnTo>
                  <a:pt x="4224468" y="2645574"/>
                </a:lnTo>
                <a:lnTo>
                  <a:pt x="0" y="2645574"/>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sp>
      <p:sp>
        <p:nvSpPr>
          <p:cNvPr id="5" name="Freeform 5"/>
          <p:cNvSpPr/>
          <p:nvPr/>
        </p:nvSpPr>
        <p:spPr>
          <a:xfrm>
            <a:off x="17289828" y="-826710"/>
            <a:ext cx="1996345" cy="2149497"/>
          </a:xfrm>
          <a:custGeom>
            <a:avLst/>
            <a:gdLst/>
            <a:ahLst/>
            <a:cxnLst/>
            <a:rect l="l" t="t" r="r" b="b"/>
            <a:pathLst>
              <a:path w="1996345" h="2149497">
                <a:moveTo>
                  <a:pt x="0" y="0"/>
                </a:moveTo>
                <a:lnTo>
                  <a:pt x="1996344" y="0"/>
                </a:lnTo>
                <a:lnTo>
                  <a:pt x="1996344" y="2149497"/>
                </a:lnTo>
                <a:lnTo>
                  <a:pt x="0" y="2149497"/>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sp>
      <p:sp>
        <p:nvSpPr>
          <p:cNvPr id="6" name="Freeform 6"/>
          <p:cNvSpPr/>
          <p:nvPr/>
        </p:nvSpPr>
        <p:spPr>
          <a:xfrm>
            <a:off x="604827" y="3167636"/>
            <a:ext cx="11979985" cy="6090664"/>
          </a:xfrm>
          <a:custGeom>
            <a:avLst/>
            <a:gdLst/>
            <a:ahLst/>
            <a:cxnLst/>
            <a:rect l="l" t="t" r="r" b="b"/>
            <a:pathLst>
              <a:path w="11979985" h="6090664">
                <a:moveTo>
                  <a:pt x="0" y="0"/>
                </a:moveTo>
                <a:lnTo>
                  <a:pt x="11979985" y="0"/>
                </a:lnTo>
                <a:lnTo>
                  <a:pt x="11979985" y="6090664"/>
                </a:lnTo>
                <a:lnTo>
                  <a:pt x="0" y="6090664"/>
                </a:lnTo>
                <a:lnTo>
                  <a:pt x="0" y="0"/>
                </a:lnTo>
                <a:close/>
              </a:path>
            </a:pathLst>
          </a:custGeom>
          <a:blipFill>
            <a:blip r:embed="rId9"/>
            <a:stretch>
              <a:fillRect/>
            </a:stretch>
          </a:blipFill>
        </p:spPr>
      </p:sp>
      <p:sp>
        <p:nvSpPr>
          <p:cNvPr id="7" name="TextBox 7"/>
          <p:cNvSpPr txBox="1"/>
          <p:nvPr/>
        </p:nvSpPr>
        <p:spPr>
          <a:xfrm>
            <a:off x="452427" y="725995"/>
            <a:ext cx="15383616" cy="710184"/>
          </a:xfrm>
          <a:prstGeom prst="rect">
            <a:avLst/>
          </a:prstGeom>
        </p:spPr>
        <p:txBody>
          <a:bodyPr lIns="0" tIns="0" rIns="0" bIns="0" rtlCol="0" anchor="t">
            <a:spAutoFit/>
          </a:bodyPr>
          <a:lstStyle/>
          <a:p>
            <a:pPr marL="0" lvl="1" indent="0" algn="l">
              <a:lnSpc>
                <a:spcPts val="5238"/>
              </a:lnSpc>
              <a:spcBef>
                <a:spcPct val="0"/>
              </a:spcBef>
            </a:pPr>
            <a:r>
              <a:rPr lang="en-US" sz="5400">
                <a:solidFill>
                  <a:srgbClr val="000000"/>
                </a:solidFill>
                <a:latin typeface="Asap Bold"/>
              </a:rPr>
              <a:t>Kịch bản 2: Chặn truy cập từ máy không gắn agent</a:t>
            </a:r>
          </a:p>
        </p:txBody>
      </p:sp>
      <p:sp>
        <p:nvSpPr>
          <p:cNvPr id="8" name="TextBox 8"/>
          <p:cNvSpPr txBox="1"/>
          <p:nvPr/>
        </p:nvSpPr>
        <p:spPr>
          <a:xfrm>
            <a:off x="755739" y="2086325"/>
            <a:ext cx="11384453" cy="516890"/>
          </a:xfrm>
          <a:prstGeom prst="rect">
            <a:avLst/>
          </a:prstGeom>
        </p:spPr>
        <p:txBody>
          <a:bodyPr lIns="0" tIns="0" rIns="0" bIns="0" rtlCol="0" anchor="t">
            <a:spAutoFit/>
          </a:bodyPr>
          <a:lstStyle/>
          <a:p>
            <a:pPr marL="0" lvl="1" indent="0" algn="l">
              <a:lnSpc>
                <a:spcPts val="3879"/>
              </a:lnSpc>
              <a:spcBef>
                <a:spcPct val="0"/>
              </a:spcBef>
            </a:pPr>
            <a:r>
              <a:rPr lang="en-US" sz="3999">
                <a:solidFill>
                  <a:srgbClr val="000000"/>
                </a:solidFill>
                <a:latin typeface="Asap"/>
              </a:rPr>
              <a:t>Máy router có thể ping nhưng không thể truy cập </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id="3" name="Freeform 3"/>
          <p:cNvSpPr/>
          <p:nvPr/>
        </p:nvSpPr>
        <p:spPr>
          <a:xfrm>
            <a:off x="-1573240" y="8893298"/>
            <a:ext cx="4051334" cy="2765036"/>
          </a:xfrm>
          <a:custGeom>
            <a:avLst/>
            <a:gdLst/>
            <a:ahLst/>
            <a:cxnLst/>
            <a:rect l="l" t="t" r="r" b="b"/>
            <a:pathLst>
              <a:path w="4051334" h="2765036">
                <a:moveTo>
                  <a:pt x="0" y="0"/>
                </a:moveTo>
                <a:lnTo>
                  <a:pt x="4051334" y="0"/>
                </a:lnTo>
                <a:lnTo>
                  <a:pt x="4051334" y="2765036"/>
                </a:lnTo>
                <a:lnTo>
                  <a:pt x="0" y="27650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674156" y="-1322787"/>
            <a:ext cx="4224468" cy="2645573"/>
          </a:xfrm>
          <a:custGeom>
            <a:avLst/>
            <a:gdLst/>
            <a:ahLst/>
            <a:cxnLst/>
            <a:rect l="l" t="t" r="r" b="b"/>
            <a:pathLst>
              <a:path w="4224468" h="2645573">
                <a:moveTo>
                  <a:pt x="0" y="0"/>
                </a:moveTo>
                <a:lnTo>
                  <a:pt x="4224468" y="0"/>
                </a:lnTo>
                <a:lnTo>
                  <a:pt x="4224468" y="2645574"/>
                </a:lnTo>
                <a:lnTo>
                  <a:pt x="0" y="2645574"/>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sp>
      <p:sp>
        <p:nvSpPr>
          <p:cNvPr id="5" name="Freeform 5"/>
          <p:cNvSpPr/>
          <p:nvPr/>
        </p:nvSpPr>
        <p:spPr>
          <a:xfrm>
            <a:off x="17289828" y="-826710"/>
            <a:ext cx="1996345" cy="2149497"/>
          </a:xfrm>
          <a:custGeom>
            <a:avLst/>
            <a:gdLst/>
            <a:ahLst/>
            <a:cxnLst/>
            <a:rect l="l" t="t" r="r" b="b"/>
            <a:pathLst>
              <a:path w="1996345" h="2149497">
                <a:moveTo>
                  <a:pt x="0" y="0"/>
                </a:moveTo>
                <a:lnTo>
                  <a:pt x="1996344" y="0"/>
                </a:lnTo>
                <a:lnTo>
                  <a:pt x="1996344" y="2149497"/>
                </a:lnTo>
                <a:lnTo>
                  <a:pt x="0" y="2149497"/>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sp>
      <p:sp>
        <p:nvSpPr>
          <p:cNvPr id="6" name="Freeform 6"/>
          <p:cNvSpPr/>
          <p:nvPr/>
        </p:nvSpPr>
        <p:spPr>
          <a:xfrm>
            <a:off x="604827" y="2153094"/>
            <a:ext cx="13439198" cy="7783595"/>
          </a:xfrm>
          <a:custGeom>
            <a:avLst/>
            <a:gdLst/>
            <a:ahLst/>
            <a:cxnLst/>
            <a:rect l="l" t="t" r="r" b="b"/>
            <a:pathLst>
              <a:path w="13439198" h="7783595">
                <a:moveTo>
                  <a:pt x="0" y="0"/>
                </a:moveTo>
                <a:lnTo>
                  <a:pt x="13439198" y="0"/>
                </a:lnTo>
                <a:lnTo>
                  <a:pt x="13439198" y="7783596"/>
                </a:lnTo>
                <a:lnTo>
                  <a:pt x="0" y="7783596"/>
                </a:lnTo>
                <a:lnTo>
                  <a:pt x="0" y="0"/>
                </a:lnTo>
                <a:close/>
              </a:path>
            </a:pathLst>
          </a:custGeom>
          <a:blipFill>
            <a:blip r:embed="rId9"/>
            <a:stretch>
              <a:fillRect/>
            </a:stretch>
          </a:blipFill>
        </p:spPr>
      </p:sp>
      <p:sp>
        <p:nvSpPr>
          <p:cNvPr id="7" name="TextBox 7"/>
          <p:cNvSpPr txBox="1"/>
          <p:nvPr/>
        </p:nvSpPr>
        <p:spPr>
          <a:xfrm>
            <a:off x="452427" y="725995"/>
            <a:ext cx="15383616" cy="710184"/>
          </a:xfrm>
          <a:prstGeom prst="rect">
            <a:avLst/>
          </a:prstGeom>
        </p:spPr>
        <p:txBody>
          <a:bodyPr lIns="0" tIns="0" rIns="0" bIns="0" rtlCol="0" anchor="t">
            <a:spAutoFit/>
          </a:bodyPr>
          <a:lstStyle/>
          <a:p>
            <a:pPr marL="0" lvl="1" indent="0" algn="l">
              <a:lnSpc>
                <a:spcPts val="5238"/>
              </a:lnSpc>
              <a:spcBef>
                <a:spcPct val="0"/>
              </a:spcBef>
            </a:pPr>
            <a:r>
              <a:rPr lang="en-US" sz="5400">
                <a:solidFill>
                  <a:srgbClr val="000000"/>
                </a:solidFill>
                <a:latin typeface="Asap Bold"/>
              </a:rPr>
              <a:t>Kịch bản 2: Chặn truy cập từ máy không gắn agent</a:t>
            </a:r>
          </a:p>
        </p:txBody>
      </p:sp>
      <p:sp>
        <p:nvSpPr>
          <p:cNvPr id="8" name="TextBox 8"/>
          <p:cNvSpPr txBox="1"/>
          <p:nvPr/>
        </p:nvSpPr>
        <p:spPr>
          <a:xfrm>
            <a:off x="604827" y="1521905"/>
            <a:ext cx="6300647" cy="516890"/>
          </a:xfrm>
          <a:prstGeom prst="rect">
            <a:avLst/>
          </a:prstGeom>
        </p:spPr>
        <p:txBody>
          <a:bodyPr lIns="0" tIns="0" rIns="0" bIns="0" rtlCol="0" anchor="t">
            <a:spAutoFit/>
          </a:bodyPr>
          <a:lstStyle/>
          <a:p>
            <a:pPr marL="0" lvl="1" indent="0" algn="l">
              <a:lnSpc>
                <a:spcPts val="3879"/>
              </a:lnSpc>
              <a:spcBef>
                <a:spcPct val="0"/>
              </a:spcBef>
            </a:pPr>
            <a:r>
              <a:rPr lang="en-US" sz="3999">
                <a:solidFill>
                  <a:srgbClr val="000000"/>
                </a:solidFill>
                <a:latin typeface="Asap"/>
              </a:rPr>
              <a:t>Tương tự với máy Attacker</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id="3" name="Freeform 3"/>
          <p:cNvSpPr/>
          <p:nvPr/>
        </p:nvSpPr>
        <p:spPr>
          <a:xfrm>
            <a:off x="-1573240" y="8893298"/>
            <a:ext cx="4051334" cy="2765036"/>
          </a:xfrm>
          <a:custGeom>
            <a:avLst/>
            <a:gdLst/>
            <a:ahLst/>
            <a:cxnLst/>
            <a:rect l="l" t="t" r="r" b="b"/>
            <a:pathLst>
              <a:path w="4051334" h="2765036">
                <a:moveTo>
                  <a:pt x="0" y="0"/>
                </a:moveTo>
                <a:lnTo>
                  <a:pt x="4051334" y="0"/>
                </a:lnTo>
                <a:lnTo>
                  <a:pt x="4051334" y="2765036"/>
                </a:lnTo>
                <a:lnTo>
                  <a:pt x="0" y="27650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674156" y="-1322787"/>
            <a:ext cx="4224468" cy="2645573"/>
          </a:xfrm>
          <a:custGeom>
            <a:avLst/>
            <a:gdLst/>
            <a:ahLst/>
            <a:cxnLst/>
            <a:rect l="l" t="t" r="r" b="b"/>
            <a:pathLst>
              <a:path w="4224468" h="2645573">
                <a:moveTo>
                  <a:pt x="0" y="0"/>
                </a:moveTo>
                <a:lnTo>
                  <a:pt x="4224468" y="0"/>
                </a:lnTo>
                <a:lnTo>
                  <a:pt x="4224468" y="2645574"/>
                </a:lnTo>
                <a:lnTo>
                  <a:pt x="0" y="2645574"/>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sp>
      <p:sp>
        <p:nvSpPr>
          <p:cNvPr id="5" name="Freeform 5"/>
          <p:cNvSpPr/>
          <p:nvPr/>
        </p:nvSpPr>
        <p:spPr>
          <a:xfrm>
            <a:off x="17289828" y="-826710"/>
            <a:ext cx="1996345" cy="2149497"/>
          </a:xfrm>
          <a:custGeom>
            <a:avLst/>
            <a:gdLst/>
            <a:ahLst/>
            <a:cxnLst/>
            <a:rect l="l" t="t" r="r" b="b"/>
            <a:pathLst>
              <a:path w="1996345" h="2149497">
                <a:moveTo>
                  <a:pt x="0" y="0"/>
                </a:moveTo>
                <a:lnTo>
                  <a:pt x="1996344" y="0"/>
                </a:lnTo>
                <a:lnTo>
                  <a:pt x="1996344" y="2149497"/>
                </a:lnTo>
                <a:lnTo>
                  <a:pt x="0" y="2149497"/>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sp>
      <p:sp>
        <p:nvSpPr>
          <p:cNvPr id="6" name="Freeform 6"/>
          <p:cNvSpPr/>
          <p:nvPr/>
        </p:nvSpPr>
        <p:spPr>
          <a:xfrm>
            <a:off x="452427" y="1711742"/>
            <a:ext cx="11811676" cy="1708150"/>
          </a:xfrm>
          <a:custGeom>
            <a:avLst/>
            <a:gdLst/>
            <a:ahLst/>
            <a:cxnLst/>
            <a:rect l="l" t="t" r="r" b="b"/>
            <a:pathLst>
              <a:path w="11811676" h="1708150">
                <a:moveTo>
                  <a:pt x="0" y="0"/>
                </a:moveTo>
                <a:lnTo>
                  <a:pt x="11811676" y="0"/>
                </a:lnTo>
                <a:lnTo>
                  <a:pt x="11811676" y="1708150"/>
                </a:lnTo>
                <a:lnTo>
                  <a:pt x="0" y="1708150"/>
                </a:lnTo>
                <a:lnTo>
                  <a:pt x="0" y="0"/>
                </a:lnTo>
                <a:close/>
              </a:path>
            </a:pathLst>
          </a:custGeom>
          <a:blipFill>
            <a:blip r:embed="rId9"/>
            <a:stretch>
              <a:fillRect/>
            </a:stretch>
          </a:blipFill>
        </p:spPr>
      </p:sp>
      <p:sp>
        <p:nvSpPr>
          <p:cNvPr id="7" name="Freeform 7"/>
          <p:cNvSpPr/>
          <p:nvPr/>
        </p:nvSpPr>
        <p:spPr>
          <a:xfrm>
            <a:off x="452427" y="3808847"/>
            <a:ext cx="9435642" cy="6466969"/>
          </a:xfrm>
          <a:custGeom>
            <a:avLst/>
            <a:gdLst/>
            <a:ahLst/>
            <a:cxnLst/>
            <a:rect l="l" t="t" r="r" b="b"/>
            <a:pathLst>
              <a:path w="9435642" h="6466969">
                <a:moveTo>
                  <a:pt x="0" y="0"/>
                </a:moveTo>
                <a:lnTo>
                  <a:pt x="9435642" y="0"/>
                </a:lnTo>
                <a:lnTo>
                  <a:pt x="9435642" y="6466969"/>
                </a:lnTo>
                <a:lnTo>
                  <a:pt x="0" y="6466969"/>
                </a:lnTo>
                <a:lnTo>
                  <a:pt x="0" y="0"/>
                </a:lnTo>
                <a:close/>
              </a:path>
            </a:pathLst>
          </a:custGeom>
          <a:blipFill>
            <a:blip r:embed="rId10"/>
            <a:stretch>
              <a:fillRect/>
            </a:stretch>
          </a:blipFill>
        </p:spPr>
      </p:sp>
      <p:sp>
        <p:nvSpPr>
          <p:cNvPr id="8" name="TextBox 8"/>
          <p:cNvSpPr txBox="1"/>
          <p:nvPr/>
        </p:nvSpPr>
        <p:spPr>
          <a:xfrm>
            <a:off x="452427" y="725995"/>
            <a:ext cx="15383616" cy="710184"/>
          </a:xfrm>
          <a:prstGeom prst="rect">
            <a:avLst/>
          </a:prstGeom>
        </p:spPr>
        <p:txBody>
          <a:bodyPr lIns="0" tIns="0" rIns="0" bIns="0" rtlCol="0" anchor="t">
            <a:spAutoFit/>
          </a:bodyPr>
          <a:lstStyle/>
          <a:p>
            <a:pPr marL="0" lvl="1" indent="0" algn="l">
              <a:lnSpc>
                <a:spcPts val="5238"/>
              </a:lnSpc>
              <a:spcBef>
                <a:spcPct val="0"/>
              </a:spcBef>
            </a:pPr>
            <a:r>
              <a:rPr lang="en-US" sz="5400">
                <a:solidFill>
                  <a:srgbClr val="000000"/>
                </a:solidFill>
                <a:latin typeface="Asap Bold"/>
              </a:rPr>
              <a:t>Kịch bản 2: Chặn truy cập từ máy không gắn agent</a:t>
            </a:r>
          </a:p>
        </p:txBody>
      </p:sp>
      <p:sp>
        <p:nvSpPr>
          <p:cNvPr id="9" name="TextBox 9"/>
          <p:cNvSpPr txBox="1"/>
          <p:nvPr/>
        </p:nvSpPr>
        <p:spPr>
          <a:xfrm>
            <a:off x="10388945" y="5553891"/>
            <a:ext cx="7482790" cy="1488440"/>
          </a:xfrm>
          <a:prstGeom prst="rect">
            <a:avLst/>
          </a:prstGeom>
        </p:spPr>
        <p:txBody>
          <a:bodyPr lIns="0" tIns="0" rIns="0" bIns="0" rtlCol="0" anchor="t">
            <a:spAutoFit/>
          </a:bodyPr>
          <a:lstStyle/>
          <a:p>
            <a:pPr marL="0" lvl="1" indent="0" algn="just">
              <a:lnSpc>
                <a:spcPts val="3879"/>
              </a:lnSpc>
              <a:spcBef>
                <a:spcPct val="0"/>
              </a:spcBef>
            </a:pPr>
            <a:r>
              <a:rPr lang="en-US" sz="3999">
                <a:solidFill>
                  <a:srgbClr val="000000"/>
                </a:solidFill>
                <a:latin typeface="Asap"/>
              </a:rPr>
              <a:t>Attacker có thể truy cập vào DVWA bằng cách kết nối tới máy client thông qua SSH</a:t>
            </a:r>
          </a:p>
        </p:txBody>
      </p:sp>
      <p:sp>
        <p:nvSpPr>
          <p:cNvPr id="10" name="TextBox 10"/>
          <p:cNvSpPr txBox="1"/>
          <p:nvPr/>
        </p:nvSpPr>
        <p:spPr>
          <a:xfrm>
            <a:off x="12577166" y="1931452"/>
            <a:ext cx="5294568" cy="1488440"/>
          </a:xfrm>
          <a:prstGeom prst="rect">
            <a:avLst/>
          </a:prstGeom>
        </p:spPr>
        <p:txBody>
          <a:bodyPr lIns="0" tIns="0" rIns="0" bIns="0" rtlCol="0" anchor="t">
            <a:spAutoFit/>
          </a:bodyPr>
          <a:lstStyle/>
          <a:p>
            <a:pPr marL="0" lvl="1" indent="0" algn="just">
              <a:lnSpc>
                <a:spcPts val="3879"/>
              </a:lnSpc>
              <a:spcBef>
                <a:spcPct val="0"/>
              </a:spcBef>
            </a:pPr>
            <a:r>
              <a:rPr lang="en-US" sz="3999">
                <a:solidFill>
                  <a:srgbClr val="000000"/>
                </a:solidFill>
                <a:latin typeface="Asap"/>
              </a:rPr>
              <a:t>Cảnh bảo về việc truy cập từ máy không gắn agent</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id="3" name="TextBox 3"/>
          <p:cNvSpPr txBox="1"/>
          <p:nvPr/>
        </p:nvSpPr>
        <p:spPr>
          <a:xfrm>
            <a:off x="1504950" y="857784"/>
            <a:ext cx="5188992" cy="1442466"/>
          </a:xfrm>
          <a:prstGeom prst="rect">
            <a:avLst/>
          </a:prstGeom>
        </p:spPr>
        <p:txBody>
          <a:bodyPr lIns="0" tIns="0" rIns="0" bIns="0" rtlCol="0" anchor="t">
            <a:spAutoFit/>
          </a:bodyPr>
          <a:lstStyle/>
          <a:p>
            <a:pPr algn="l">
              <a:lnSpc>
                <a:spcPts val="9312"/>
              </a:lnSpc>
            </a:pPr>
            <a:r>
              <a:rPr lang="en-US" sz="9600">
                <a:solidFill>
                  <a:srgbClr val="000000"/>
                </a:solidFill>
                <a:latin typeface="Calibri (MS) Bold"/>
              </a:rPr>
              <a:t>Giới thiệu</a:t>
            </a:r>
          </a:p>
        </p:txBody>
      </p:sp>
      <p:sp>
        <p:nvSpPr>
          <p:cNvPr id="4" name="Freeform 4"/>
          <p:cNvSpPr/>
          <p:nvPr/>
        </p:nvSpPr>
        <p:spPr>
          <a:xfrm>
            <a:off x="-848571" y="8919661"/>
            <a:ext cx="3870946" cy="950141"/>
          </a:xfrm>
          <a:custGeom>
            <a:avLst/>
            <a:gdLst/>
            <a:ahLst/>
            <a:cxnLst/>
            <a:rect l="l" t="t" r="r" b="b"/>
            <a:pathLst>
              <a:path w="3870946" h="950141">
                <a:moveTo>
                  <a:pt x="0" y="0"/>
                </a:moveTo>
                <a:lnTo>
                  <a:pt x="3870946" y="0"/>
                </a:lnTo>
                <a:lnTo>
                  <a:pt x="3870946" y="950141"/>
                </a:lnTo>
                <a:lnTo>
                  <a:pt x="0" y="95014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a:off x="4472906" y="-2364815"/>
            <a:ext cx="4980952" cy="3731186"/>
          </a:xfrm>
          <a:custGeom>
            <a:avLst/>
            <a:gdLst/>
            <a:ahLst/>
            <a:cxnLst/>
            <a:rect l="l" t="t" r="r" b="b"/>
            <a:pathLst>
              <a:path w="4980952" h="3731186">
                <a:moveTo>
                  <a:pt x="0" y="0"/>
                </a:moveTo>
                <a:lnTo>
                  <a:pt x="4980951" y="0"/>
                </a:lnTo>
                <a:lnTo>
                  <a:pt x="4980951" y="3731186"/>
                </a:lnTo>
                <a:lnTo>
                  <a:pt x="0" y="3731186"/>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sp>
      <p:sp>
        <p:nvSpPr>
          <p:cNvPr id="6" name="Freeform 6"/>
          <p:cNvSpPr/>
          <p:nvPr/>
        </p:nvSpPr>
        <p:spPr>
          <a:xfrm>
            <a:off x="3431074" y="8919661"/>
            <a:ext cx="2587020" cy="2386526"/>
          </a:xfrm>
          <a:custGeom>
            <a:avLst/>
            <a:gdLst/>
            <a:ahLst/>
            <a:cxnLst/>
            <a:rect l="l" t="t" r="r" b="b"/>
            <a:pathLst>
              <a:path w="2587020" h="2386526">
                <a:moveTo>
                  <a:pt x="0" y="0"/>
                </a:moveTo>
                <a:lnTo>
                  <a:pt x="2587019" y="0"/>
                </a:lnTo>
                <a:lnTo>
                  <a:pt x="2587019" y="2386525"/>
                </a:lnTo>
                <a:lnTo>
                  <a:pt x="0" y="2386525"/>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sp>
      <p:sp>
        <p:nvSpPr>
          <p:cNvPr id="7" name="Freeform 7"/>
          <p:cNvSpPr/>
          <p:nvPr/>
        </p:nvSpPr>
        <p:spPr>
          <a:xfrm>
            <a:off x="-848571" y="-744412"/>
            <a:ext cx="2597326" cy="2796583"/>
          </a:xfrm>
          <a:custGeom>
            <a:avLst/>
            <a:gdLst/>
            <a:ahLst/>
            <a:cxnLst/>
            <a:rect l="l" t="t" r="r" b="b"/>
            <a:pathLst>
              <a:path w="2597326" h="2796583">
                <a:moveTo>
                  <a:pt x="0" y="0"/>
                </a:moveTo>
                <a:lnTo>
                  <a:pt x="2597327" y="0"/>
                </a:lnTo>
                <a:lnTo>
                  <a:pt x="2597327" y="2796583"/>
                </a:lnTo>
                <a:lnTo>
                  <a:pt x="0" y="2796583"/>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sp>
      <p:sp>
        <p:nvSpPr>
          <p:cNvPr id="8" name="Freeform 8"/>
          <p:cNvSpPr/>
          <p:nvPr/>
        </p:nvSpPr>
        <p:spPr>
          <a:xfrm>
            <a:off x="12911187" y="3084987"/>
            <a:ext cx="4775696" cy="4506934"/>
          </a:xfrm>
          <a:custGeom>
            <a:avLst/>
            <a:gdLst/>
            <a:ahLst/>
            <a:cxnLst/>
            <a:rect l="l" t="t" r="r" b="b"/>
            <a:pathLst>
              <a:path w="4775696" h="4506934">
                <a:moveTo>
                  <a:pt x="0" y="0"/>
                </a:moveTo>
                <a:lnTo>
                  <a:pt x="4775697" y="0"/>
                </a:lnTo>
                <a:lnTo>
                  <a:pt x="4775697" y="4506934"/>
                </a:lnTo>
                <a:lnTo>
                  <a:pt x="0" y="4506934"/>
                </a:lnTo>
                <a:lnTo>
                  <a:pt x="0" y="0"/>
                </a:lnTo>
                <a:close/>
              </a:path>
            </a:pathLst>
          </a:custGeom>
          <a:blipFill>
            <a:blip r:embed="rId11"/>
            <a:stretch>
              <a:fillRect/>
            </a:stretch>
          </a:blipFill>
        </p:spPr>
      </p:sp>
      <p:sp>
        <p:nvSpPr>
          <p:cNvPr id="9" name="TextBox 9"/>
          <p:cNvSpPr txBox="1"/>
          <p:nvPr/>
        </p:nvSpPr>
        <p:spPr>
          <a:xfrm>
            <a:off x="450092" y="2827020"/>
            <a:ext cx="11601220" cy="2316480"/>
          </a:xfrm>
          <a:prstGeom prst="rect">
            <a:avLst/>
          </a:prstGeom>
        </p:spPr>
        <p:txBody>
          <a:bodyPr lIns="0" tIns="0" rIns="0" bIns="0" rtlCol="0" anchor="t">
            <a:spAutoFit/>
          </a:bodyPr>
          <a:lstStyle/>
          <a:p>
            <a:pPr marL="0" lvl="0" indent="0" algn="just">
              <a:lnSpc>
                <a:spcPts val="4589"/>
              </a:lnSpc>
              <a:spcBef>
                <a:spcPct val="0"/>
              </a:spcBef>
            </a:pPr>
            <a:r>
              <a:rPr lang="en-US" sz="3399" spc="203">
                <a:solidFill>
                  <a:srgbClr val="000000"/>
                </a:solidFill>
                <a:latin typeface="Asap"/>
              </a:rPr>
              <a:t>Wazuh là một nền tảng bảo mật mã nguồn mở miễn phí, hợp nhất các tính năng của XDR và ​​SIEM. Nó bảo vệ khối lượng công việc trên các môi trường tại chỗ, ảo hóa, vùng chứa và dựa trên đám mây</a:t>
            </a:r>
          </a:p>
        </p:txBody>
      </p:sp>
      <p:sp>
        <p:nvSpPr>
          <p:cNvPr id="10" name="TextBox 10"/>
          <p:cNvSpPr txBox="1"/>
          <p:nvPr/>
        </p:nvSpPr>
        <p:spPr>
          <a:xfrm>
            <a:off x="450092" y="5856466"/>
            <a:ext cx="11601220" cy="1735455"/>
          </a:xfrm>
          <a:prstGeom prst="rect">
            <a:avLst/>
          </a:prstGeom>
        </p:spPr>
        <p:txBody>
          <a:bodyPr lIns="0" tIns="0" rIns="0" bIns="0" rtlCol="0" anchor="t">
            <a:spAutoFit/>
          </a:bodyPr>
          <a:lstStyle/>
          <a:p>
            <a:pPr marL="0" lvl="0" indent="0" algn="just">
              <a:lnSpc>
                <a:spcPts val="4589"/>
              </a:lnSpc>
              <a:spcBef>
                <a:spcPct val="0"/>
              </a:spcBef>
            </a:pPr>
            <a:r>
              <a:rPr lang="en-US" sz="3399" spc="203">
                <a:solidFill>
                  <a:srgbClr val="000000"/>
                </a:solidFill>
                <a:latin typeface="Asap"/>
              </a:rPr>
              <a:t>Wazuh có thể được triển khai trên các hệ điều hành khác nhau như Windows, Linux, macOS và nhiều nền tảng ảo hóa.</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id="3" name="Freeform 3"/>
          <p:cNvSpPr/>
          <p:nvPr/>
        </p:nvSpPr>
        <p:spPr>
          <a:xfrm>
            <a:off x="-1573240" y="8893298"/>
            <a:ext cx="4051334" cy="2765036"/>
          </a:xfrm>
          <a:custGeom>
            <a:avLst/>
            <a:gdLst/>
            <a:ahLst/>
            <a:cxnLst/>
            <a:rect l="l" t="t" r="r" b="b"/>
            <a:pathLst>
              <a:path w="4051334" h="2765036">
                <a:moveTo>
                  <a:pt x="0" y="0"/>
                </a:moveTo>
                <a:lnTo>
                  <a:pt x="4051334" y="0"/>
                </a:lnTo>
                <a:lnTo>
                  <a:pt x="4051334" y="2765036"/>
                </a:lnTo>
                <a:lnTo>
                  <a:pt x="0" y="27650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674156" y="-1322787"/>
            <a:ext cx="4224468" cy="2645573"/>
          </a:xfrm>
          <a:custGeom>
            <a:avLst/>
            <a:gdLst/>
            <a:ahLst/>
            <a:cxnLst/>
            <a:rect l="l" t="t" r="r" b="b"/>
            <a:pathLst>
              <a:path w="4224468" h="2645573">
                <a:moveTo>
                  <a:pt x="0" y="0"/>
                </a:moveTo>
                <a:lnTo>
                  <a:pt x="4224468" y="0"/>
                </a:lnTo>
                <a:lnTo>
                  <a:pt x="4224468" y="2645574"/>
                </a:lnTo>
                <a:lnTo>
                  <a:pt x="0" y="2645574"/>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sp>
      <p:sp>
        <p:nvSpPr>
          <p:cNvPr id="5" name="Freeform 5"/>
          <p:cNvSpPr/>
          <p:nvPr/>
        </p:nvSpPr>
        <p:spPr>
          <a:xfrm>
            <a:off x="17289828" y="-826710"/>
            <a:ext cx="1996345" cy="2149497"/>
          </a:xfrm>
          <a:custGeom>
            <a:avLst/>
            <a:gdLst/>
            <a:ahLst/>
            <a:cxnLst/>
            <a:rect l="l" t="t" r="r" b="b"/>
            <a:pathLst>
              <a:path w="1996345" h="2149497">
                <a:moveTo>
                  <a:pt x="0" y="0"/>
                </a:moveTo>
                <a:lnTo>
                  <a:pt x="1996344" y="0"/>
                </a:lnTo>
                <a:lnTo>
                  <a:pt x="1996344" y="2149497"/>
                </a:lnTo>
                <a:lnTo>
                  <a:pt x="0" y="2149497"/>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sp>
      <p:sp>
        <p:nvSpPr>
          <p:cNvPr id="6" name="Freeform 6"/>
          <p:cNvSpPr/>
          <p:nvPr/>
        </p:nvSpPr>
        <p:spPr>
          <a:xfrm>
            <a:off x="767432" y="3290736"/>
            <a:ext cx="14685612" cy="6269387"/>
          </a:xfrm>
          <a:custGeom>
            <a:avLst/>
            <a:gdLst/>
            <a:ahLst/>
            <a:cxnLst/>
            <a:rect l="l" t="t" r="r" b="b"/>
            <a:pathLst>
              <a:path w="14685612" h="6269387">
                <a:moveTo>
                  <a:pt x="0" y="0"/>
                </a:moveTo>
                <a:lnTo>
                  <a:pt x="14685611" y="0"/>
                </a:lnTo>
                <a:lnTo>
                  <a:pt x="14685611" y="6269388"/>
                </a:lnTo>
                <a:lnTo>
                  <a:pt x="0" y="6269388"/>
                </a:lnTo>
                <a:lnTo>
                  <a:pt x="0" y="0"/>
                </a:lnTo>
                <a:close/>
              </a:path>
            </a:pathLst>
          </a:custGeom>
          <a:blipFill>
            <a:blip r:embed="rId9"/>
            <a:stretch>
              <a:fillRect/>
            </a:stretch>
          </a:blipFill>
        </p:spPr>
      </p:sp>
      <p:sp>
        <p:nvSpPr>
          <p:cNvPr id="7" name="TextBox 7"/>
          <p:cNvSpPr txBox="1"/>
          <p:nvPr/>
        </p:nvSpPr>
        <p:spPr>
          <a:xfrm>
            <a:off x="452427" y="725995"/>
            <a:ext cx="15383616" cy="710184"/>
          </a:xfrm>
          <a:prstGeom prst="rect">
            <a:avLst/>
          </a:prstGeom>
        </p:spPr>
        <p:txBody>
          <a:bodyPr lIns="0" tIns="0" rIns="0" bIns="0" rtlCol="0" anchor="t">
            <a:spAutoFit/>
          </a:bodyPr>
          <a:lstStyle/>
          <a:p>
            <a:pPr marL="0" lvl="1" indent="0" algn="l">
              <a:lnSpc>
                <a:spcPts val="5238"/>
              </a:lnSpc>
              <a:spcBef>
                <a:spcPct val="0"/>
              </a:spcBef>
            </a:pPr>
            <a:r>
              <a:rPr lang="en-US" sz="5400">
                <a:solidFill>
                  <a:srgbClr val="000000"/>
                </a:solidFill>
                <a:latin typeface="Asap Bold"/>
              </a:rPr>
              <a:t>Kịch bản 2: Chặn truy cập từ máy không gắn agent</a:t>
            </a:r>
          </a:p>
        </p:txBody>
      </p:sp>
      <p:sp>
        <p:nvSpPr>
          <p:cNvPr id="8" name="TextBox 8"/>
          <p:cNvSpPr txBox="1"/>
          <p:nvPr/>
        </p:nvSpPr>
        <p:spPr>
          <a:xfrm>
            <a:off x="767432" y="1904988"/>
            <a:ext cx="16084764" cy="1002665"/>
          </a:xfrm>
          <a:prstGeom prst="rect">
            <a:avLst/>
          </a:prstGeom>
        </p:spPr>
        <p:txBody>
          <a:bodyPr lIns="0" tIns="0" rIns="0" bIns="0" rtlCol="0" anchor="t">
            <a:spAutoFit/>
          </a:bodyPr>
          <a:lstStyle/>
          <a:p>
            <a:pPr marL="0" lvl="1" indent="0" algn="just">
              <a:lnSpc>
                <a:spcPts val="3879"/>
              </a:lnSpc>
              <a:spcBef>
                <a:spcPct val="0"/>
              </a:spcBef>
            </a:pPr>
            <a:r>
              <a:rPr lang="en-US" sz="3999">
                <a:solidFill>
                  <a:srgbClr val="000000"/>
                </a:solidFill>
                <a:latin typeface="Asap"/>
              </a:rPr>
              <a:t>Việc kết nối SSH của Attacker cũng được ghi log lại, ta có thể truy ra IP của attacker là 10.81.7.100</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id="3" name="Freeform 3"/>
          <p:cNvSpPr/>
          <p:nvPr/>
        </p:nvSpPr>
        <p:spPr>
          <a:xfrm>
            <a:off x="-1573240" y="8893298"/>
            <a:ext cx="4051334" cy="2765036"/>
          </a:xfrm>
          <a:custGeom>
            <a:avLst/>
            <a:gdLst/>
            <a:ahLst/>
            <a:cxnLst/>
            <a:rect l="l" t="t" r="r" b="b"/>
            <a:pathLst>
              <a:path w="4051334" h="2765036">
                <a:moveTo>
                  <a:pt x="0" y="0"/>
                </a:moveTo>
                <a:lnTo>
                  <a:pt x="4051334" y="0"/>
                </a:lnTo>
                <a:lnTo>
                  <a:pt x="4051334" y="2765036"/>
                </a:lnTo>
                <a:lnTo>
                  <a:pt x="0" y="27650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674156" y="-1322787"/>
            <a:ext cx="4224468" cy="2645573"/>
          </a:xfrm>
          <a:custGeom>
            <a:avLst/>
            <a:gdLst/>
            <a:ahLst/>
            <a:cxnLst/>
            <a:rect l="l" t="t" r="r" b="b"/>
            <a:pathLst>
              <a:path w="4224468" h="2645573">
                <a:moveTo>
                  <a:pt x="0" y="0"/>
                </a:moveTo>
                <a:lnTo>
                  <a:pt x="4224468" y="0"/>
                </a:lnTo>
                <a:lnTo>
                  <a:pt x="4224468" y="2645574"/>
                </a:lnTo>
                <a:lnTo>
                  <a:pt x="0" y="2645574"/>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sp>
      <p:sp>
        <p:nvSpPr>
          <p:cNvPr id="5" name="Freeform 5"/>
          <p:cNvSpPr/>
          <p:nvPr/>
        </p:nvSpPr>
        <p:spPr>
          <a:xfrm>
            <a:off x="17289828" y="-826710"/>
            <a:ext cx="1996345" cy="2149497"/>
          </a:xfrm>
          <a:custGeom>
            <a:avLst/>
            <a:gdLst/>
            <a:ahLst/>
            <a:cxnLst/>
            <a:rect l="l" t="t" r="r" b="b"/>
            <a:pathLst>
              <a:path w="1996345" h="2149497">
                <a:moveTo>
                  <a:pt x="0" y="0"/>
                </a:moveTo>
                <a:lnTo>
                  <a:pt x="1996344" y="0"/>
                </a:lnTo>
                <a:lnTo>
                  <a:pt x="1996344" y="2149497"/>
                </a:lnTo>
                <a:lnTo>
                  <a:pt x="0" y="2149497"/>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sp>
      <p:sp>
        <p:nvSpPr>
          <p:cNvPr id="6" name="Freeform 6"/>
          <p:cNvSpPr/>
          <p:nvPr/>
        </p:nvSpPr>
        <p:spPr>
          <a:xfrm>
            <a:off x="452427" y="3135631"/>
            <a:ext cx="12595488" cy="6371051"/>
          </a:xfrm>
          <a:custGeom>
            <a:avLst/>
            <a:gdLst/>
            <a:ahLst/>
            <a:cxnLst/>
            <a:rect l="l" t="t" r="r" b="b"/>
            <a:pathLst>
              <a:path w="12595488" h="6371051">
                <a:moveTo>
                  <a:pt x="0" y="0"/>
                </a:moveTo>
                <a:lnTo>
                  <a:pt x="12595488" y="0"/>
                </a:lnTo>
                <a:lnTo>
                  <a:pt x="12595488" y="6371051"/>
                </a:lnTo>
                <a:lnTo>
                  <a:pt x="0" y="6371051"/>
                </a:lnTo>
                <a:lnTo>
                  <a:pt x="0" y="0"/>
                </a:lnTo>
                <a:close/>
              </a:path>
            </a:pathLst>
          </a:custGeom>
          <a:blipFill>
            <a:blip r:embed="rId9"/>
            <a:stretch>
              <a:fillRect/>
            </a:stretch>
          </a:blipFill>
        </p:spPr>
      </p:sp>
      <p:sp>
        <p:nvSpPr>
          <p:cNvPr id="7" name="TextBox 7"/>
          <p:cNvSpPr txBox="1"/>
          <p:nvPr/>
        </p:nvSpPr>
        <p:spPr>
          <a:xfrm>
            <a:off x="452427" y="725995"/>
            <a:ext cx="16389695" cy="710184"/>
          </a:xfrm>
          <a:prstGeom prst="rect">
            <a:avLst/>
          </a:prstGeom>
        </p:spPr>
        <p:txBody>
          <a:bodyPr lIns="0" tIns="0" rIns="0" bIns="0" rtlCol="0" anchor="t">
            <a:spAutoFit/>
          </a:bodyPr>
          <a:lstStyle/>
          <a:p>
            <a:pPr marL="0" lvl="1" indent="0" algn="l">
              <a:lnSpc>
                <a:spcPts val="5238"/>
              </a:lnSpc>
              <a:spcBef>
                <a:spcPct val="0"/>
              </a:spcBef>
            </a:pPr>
            <a:r>
              <a:rPr lang="en-US" sz="5400">
                <a:solidFill>
                  <a:srgbClr val="000000"/>
                </a:solidFill>
                <a:latin typeface="Asap Bold"/>
              </a:rPr>
              <a:t>Kịch bản 3: Quản lý lệnh linux thực thi trên máy agent</a:t>
            </a:r>
          </a:p>
        </p:txBody>
      </p:sp>
      <p:sp>
        <p:nvSpPr>
          <p:cNvPr id="8" name="TextBox 8"/>
          <p:cNvSpPr txBox="1"/>
          <p:nvPr/>
        </p:nvSpPr>
        <p:spPr>
          <a:xfrm>
            <a:off x="452427" y="1828167"/>
            <a:ext cx="12243666" cy="1002665"/>
          </a:xfrm>
          <a:prstGeom prst="rect">
            <a:avLst/>
          </a:prstGeom>
        </p:spPr>
        <p:txBody>
          <a:bodyPr lIns="0" tIns="0" rIns="0" bIns="0" rtlCol="0" anchor="t">
            <a:spAutoFit/>
          </a:bodyPr>
          <a:lstStyle/>
          <a:p>
            <a:pPr marL="0" lvl="1" indent="0" algn="l">
              <a:lnSpc>
                <a:spcPts val="3879"/>
              </a:lnSpc>
              <a:spcBef>
                <a:spcPct val="0"/>
              </a:spcBef>
            </a:pPr>
            <a:r>
              <a:rPr lang="en-US" sz="3999">
                <a:solidFill>
                  <a:srgbClr val="000000"/>
                </a:solidFill>
                <a:latin typeface="Asap Bold"/>
              </a:rPr>
              <a:t>Nội dung:</a:t>
            </a:r>
            <a:r>
              <a:rPr lang="en-US" sz="3999">
                <a:solidFill>
                  <a:srgbClr val="000000"/>
                </a:solidFill>
                <a:latin typeface="Asap"/>
              </a:rPr>
              <a:t>  Theo dõi tất cả lệnh thực thi trên máy agent thông qua công cụ auditd</a:t>
            </a:r>
          </a:p>
        </p:txBody>
      </p:sp>
      <p:sp>
        <p:nvSpPr>
          <p:cNvPr id="9" name="TextBox 9"/>
          <p:cNvSpPr txBox="1"/>
          <p:nvPr/>
        </p:nvSpPr>
        <p:spPr>
          <a:xfrm>
            <a:off x="13366089" y="4199255"/>
            <a:ext cx="4672922" cy="1974215"/>
          </a:xfrm>
          <a:prstGeom prst="rect">
            <a:avLst/>
          </a:prstGeom>
        </p:spPr>
        <p:txBody>
          <a:bodyPr lIns="0" tIns="0" rIns="0" bIns="0" rtlCol="0" anchor="t">
            <a:spAutoFit/>
          </a:bodyPr>
          <a:lstStyle/>
          <a:p>
            <a:pPr marL="0" lvl="1" indent="0" algn="just">
              <a:lnSpc>
                <a:spcPts val="3879"/>
              </a:lnSpc>
              <a:spcBef>
                <a:spcPct val="0"/>
              </a:spcBef>
            </a:pPr>
            <a:r>
              <a:rPr lang="en-US" sz="3999">
                <a:solidFill>
                  <a:srgbClr val="000000"/>
                </a:solidFill>
                <a:latin typeface="Asap"/>
              </a:rPr>
              <a:t>Log lại cả các lệnh do hệ thống chạy ngầm, OS, system health check</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id="3" name="Freeform 3"/>
          <p:cNvSpPr/>
          <p:nvPr/>
        </p:nvSpPr>
        <p:spPr>
          <a:xfrm>
            <a:off x="-1573240" y="8893298"/>
            <a:ext cx="4051334" cy="2765036"/>
          </a:xfrm>
          <a:custGeom>
            <a:avLst/>
            <a:gdLst/>
            <a:ahLst/>
            <a:cxnLst/>
            <a:rect l="l" t="t" r="r" b="b"/>
            <a:pathLst>
              <a:path w="4051334" h="2765036">
                <a:moveTo>
                  <a:pt x="0" y="0"/>
                </a:moveTo>
                <a:lnTo>
                  <a:pt x="4051334" y="0"/>
                </a:lnTo>
                <a:lnTo>
                  <a:pt x="4051334" y="2765036"/>
                </a:lnTo>
                <a:lnTo>
                  <a:pt x="0" y="27650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674156" y="-1322787"/>
            <a:ext cx="4224468" cy="2645573"/>
          </a:xfrm>
          <a:custGeom>
            <a:avLst/>
            <a:gdLst/>
            <a:ahLst/>
            <a:cxnLst/>
            <a:rect l="l" t="t" r="r" b="b"/>
            <a:pathLst>
              <a:path w="4224468" h="2645573">
                <a:moveTo>
                  <a:pt x="0" y="0"/>
                </a:moveTo>
                <a:lnTo>
                  <a:pt x="4224468" y="0"/>
                </a:lnTo>
                <a:lnTo>
                  <a:pt x="4224468" y="2645574"/>
                </a:lnTo>
                <a:lnTo>
                  <a:pt x="0" y="2645574"/>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sp>
      <p:sp>
        <p:nvSpPr>
          <p:cNvPr id="5" name="Freeform 5"/>
          <p:cNvSpPr/>
          <p:nvPr/>
        </p:nvSpPr>
        <p:spPr>
          <a:xfrm>
            <a:off x="17289828" y="-826710"/>
            <a:ext cx="1996345" cy="2149497"/>
          </a:xfrm>
          <a:custGeom>
            <a:avLst/>
            <a:gdLst/>
            <a:ahLst/>
            <a:cxnLst/>
            <a:rect l="l" t="t" r="r" b="b"/>
            <a:pathLst>
              <a:path w="1996345" h="2149497">
                <a:moveTo>
                  <a:pt x="0" y="0"/>
                </a:moveTo>
                <a:lnTo>
                  <a:pt x="1996344" y="0"/>
                </a:lnTo>
                <a:lnTo>
                  <a:pt x="1996344" y="2149497"/>
                </a:lnTo>
                <a:lnTo>
                  <a:pt x="0" y="2149497"/>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sp>
      <p:sp>
        <p:nvSpPr>
          <p:cNvPr id="6" name="Freeform 6"/>
          <p:cNvSpPr/>
          <p:nvPr/>
        </p:nvSpPr>
        <p:spPr>
          <a:xfrm>
            <a:off x="452427" y="2915025"/>
            <a:ext cx="10551298" cy="3174831"/>
          </a:xfrm>
          <a:custGeom>
            <a:avLst/>
            <a:gdLst/>
            <a:ahLst/>
            <a:cxnLst/>
            <a:rect l="l" t="t" r="r" b="b"/>
            <a:pathLst>
              <a:path w="10551298" h="3174831">
                <a:moveTo>
                  <a:pt x="0" y="0"/>
                </a:moveTo>
                <a:lnTo>
                  <a:pt x="10551299" y="0"/>
                </a:lnTo>
                <a:lnTo>
                  <a:pt x="10551299" y="3174831"/>
                </a:lnTo>
                <a:lnTo>
                  <a:pt x="0" y="3174831"/>
                </a:lnTo>
                <a:lnTo>
                  <a:pt x="0" y="0"/>
                </a:lnTo>
                <a:close/>
              </a:path>
            </a:pathLst>
          </a:custGeom>
          <a:blipFill>
            <a:blip r:embed="rId9"/>
            <a:stretch>
              <a:fillRect/>
            </a:stretch>
          </a:blipFill>
        </p:spPr>
      </p:sp>
      <p:sp>
        <p:nvSpPr>
          <p:cNvPr id="7" name="Freeform 7"/>
          <p:cNvSpPr/>
          <p:nvPr/>
        </p:nvSpPr>
        <p:spPr>
          <a:xfrm>
            <a:off x="452427" y="7470395"/>
            <a:ext cx="10983074" cy="1437330"/>
          </a:xfrm>
          <a:custGeom>
            <a:avLst/>
            <a:gdLst/>
            <a:ahLst/>
            <a:cxnLst/>
            <a:rect l="l" t="t" r="r" b="b"/>
            <a:pathLst>
              <a:path w="10983074" h="1437330">
                <a:moveTo>
                  <a:pt x="0" y="0"/>
                </a:moveTo>
                <a:lnTo>
                  <a:pt x="10983074" y="0"/>
                </a:lnTo>
                <a:lnTo>
                  <a:pt x="10983074" y="1437330"/>
                </a:lnTo>
                <a:lnTo>
                  <a:pt x="0" y="1437330"/>
                </a:lnTo>
                <a:lnTo>
                  <a:pt x="0" y="0"/>
                </a:lnTo>
                <a:close/>
              </a:path>
            </a:pathLst>
          </a:custGeom>
          <a:blipFill>
            <a:blip r:embed="rId10"/>
            <a:stretch>
              <a:fillRect/>
            </a:stretch>
          </a:blipFill>
        </p:spPr>
      </p:sp>
      <p:sp>
        <p:nvSpPr>
          <p:cNvPr id="8" name="TextBox 8"/>
          <p:cNvSpPr txBox="1"/>
          <p:nvPr/>
        </p:nvSpPr>
        <p:spPr>
          <a:xfrm>
            <a:off x="452427" y="725995"/>
            <a:ext cx="16389695" cy="710184"/>
          </a:xfrm>
          <a:prstGeom prst="rect">
            <a:avLst/>
          </a:prstGeom>
        </p:spPr>
        <p:txBody>
          <a:bodyPr lIns="0" tIns="0" rIns="0" bIns="0" rtlCol="0" anchor="t">
            <a:spAutoFit/>
          </a:bodyPr>
          <a:lstStyle/>
          <a:p>
            <a:pPr marL="0" lvl="1" indent="0" algn="l">
              <a:lnSpc>
                <a:spcPts val="5238"/>
              </a:lnSpc>
              <a:spcBef>
                <a:spcPct val="0"/>
              </a:spcBef>
            </a:pPr>
            <a:r>
              <a:rPr lang="en-US" sz="5400">
                <a:solidFill>
                  <a:srgbClr val="000000"/>
                </a:solidFill>
                <a:latin typeface="Asap Bold"/>
              </a:rPr>
              <a:t>Kịch bản 3: Quản lý lệnh linux thực thi trên máy agent</a:t>
            </a:r>
          </a:p>
        </p:txBody>
      </p:sp>
      <p:sp>
        <p:nvSpPr>
          <p:cNvPr id="9" name="TextBox 9"/>
          <p:cNvSpPr txBox="1"/>
          <p:nvPr/>
        </p:nvSpPr>
        <p:spPr>
          <a:xfrm>
            <a:off x="452427" y="1717097"/>
            <a:ext cx="15337358" cy="1002665"/>
          </a:xfrm>
          <a:prstGeom prst="rect">
            <a:avLst/>
          </a:prstGeom>
        </p:spPr>
        <p:txBody>
          <a:bodyPr lIns="0" tIns="0" rIns="0" bIns="0" rtlCol="0" anchor="t">
            <a:spAutoFit/>
          </a:bodyPr>
          <a:lstStyle/>
          <a:p>
            <a:pPr marL="0" lvl="1" indent="0" algn="just">
              <a:lnSpc>
                <a:spcPts val="3879"/>
              </a:lnSpc>
              <a:spcBef>
                <a:spcPct val="0"/>
              </a:spcBef>
            </a:pPr>
            <a:r>
              <a:rPr lang="en-US" sz="3999">
                <a:solidFill>
                  <a:srgbClr val="000000"/>
                </a:solidFill>
                <a:latin typeface="Asap"/>
              </a:rPr>
              <a:t>Tùy chỉnh cấu hình để tạo ra danh sách lệnh khả nghi, wazuh sẽ cảnh báo đặc biệt nếu máy agent thực thi các lệnh này</a:t>
            </a:r>
          </a:p>
        </p:txBody>
      </p:sp>
      <p:sp>
        <p:nvSpPr>
          <p:cNvPr id="10" name="TextBox 10"/>
          <p:cNvSpPr txBox="1"/>
          <p:nvPr/>
        </p:nvSpPr>
        <p:spPr>
          <a:xfrm>
            <a:off x="452427" y="6728031"/>
            <a:ext cx="4672922" cy="516890"/>
          </a:xfrm>
          <a:prstGeom prst="rect">
            <a:avLst/>
          </a:prstGeom>
        </p:spPr>
        <p:txBody>
          <a:bodyPr lIns="0" tIns="0" rIns="0" bIns="0" rtlCol="0" anchor="t">
            <a:spAutoFit/>
          </a:bodyPr>
          <a:lstStyle/>
          <a:p>
            <a:pPr marL="0" lvl="1" indent="0" algn="just">
              <a:lnSpc>
                <a:spcPts val="3879"/>
              </a:lnSpc>
              <a:spcBef>
                <a:spcPct val="0"/>
              </a:spcBef>
            </a:pPr>
            <a:r>
              <a:rPr lang="en-US" sz="3999">
                <a:solidFill>
                  <a:srgbClr val="000000"/>
                </a:solidFill>
                <a:latin typeface="Asap"/>
              </a:rPr>
              <a:t>Thực thi lệnh netcat</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id="3" name="Freeform 3"/>
          <p:cNvSpPr/>
          <p:nvPr/>
        </p:nvSpPr>
        <p:spPr>
          <a:xfrm>
            <a:off x="-1573240" y="8893298"/>
            <a:ext cx="4051334" cy="2765036"/>
          </a:xfrm>
          <a:custGeom>
            <a:avLst/>
            <a:gdLst/>
            <a:ahLst/>
            <a:cxnLst/>
            <a:rect l="l" t="t" r="r" b="b"/>
            <a:pathLst>
              <a:path w="4051334" h="2765036">
                <a:moveTo>
                  <a:pt x="0" y="0"/>
                </a:moveTo>
                <a:lnTo>
                  <a:pt x="4051334" y="0"/>
                </a:lnTo>
                <a:lnTo>
                  <a:pt x="4051334" y="2765036"/>
                </a:lnTo>
                <a:lnTo>
                  <a:pt x="0" y="27650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674156" y="-1322787"/>
            <a:ext cx="4224468" cy="2645573"/>
          </a:xfrm>
          <a:custGeom>
            <a:avLst/>
            <a:gdLst/>
            <a:ahLst/>
            <a:cxnLst/>
            <a:rect l="l" t="t" r="r" b="b"/>
            <a:pathLst>
              <a:path w="4224468" h="2645573">
                <a:moveTo>
                  <a:pt x="0" y="0"/>
                </a:moveTo>
                <a:lnTo>
                  <a:pt x="4224468" y="0"/>
                </a:lnTo>
                <a:lnTo>
                  <a:pt x="4224468" y="2645574"/>
                </a:lnTo>
                <a:lnTo>
                  <a:pt x="0" y="2645574"/>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sp>
      <p:sp>
        <p:nvSpPr>
          <p:cNvPr id="5" name="Freeform 5"/>
          <p:cNvSpPr/>
          <p:nvPr/>
        </p:nvSpPr>
        <p:spPr>
          <a:xfrm>
            <a:off x="17289828" y="-826710"/>
            <a:ext cx="1996345" cy="2149497"/>
          </a:xfrm>
          <a:custGeom>
            <a:avLst/>
            <a:gdLst/>
            <a:ahLst/>
            <a:cxnLst/>
            <a:rect l="l" t="t" r="r" b="b"/>
            <a:pathLst>
              <a:path w="1996345" h="2149497">
                <a:moveTo>
                  <a:pt x="0" y="0"/>
                </a:moveTo>
                <a:lnTo>
                  <a:pt x="1996344" y="0"/>
                </a:lnTo>
                <a:lnTo>
                  <a:pt x="1996344" y="2149497"/>
                </a:lnTo>
                <a:lnTo>
                  <a:pt x="0" y="2149497"/>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sp>
      <p:sp>
        <p:nvSpPr>
          <p:cNvPr id="6" name="Freeform 6"/>
          <p:cNvSpPr/>
          <p:nvPr/>
        </p:nvSpPr>
        <p:spPr>
          <a:xfrm>
            <a:off x="716446" y="2381994"/>
            <a:ext cx="12878592" cy="7765033"/>
          </a:xfrm>
          <a:custGeom>
            <a:avLst/>
            <a:gdLst/>
            <a:ahLst/>
            <a:cxnLst/>
            <a:rect l="l" t="t" r="r" b="b"/>
            <a:pathLst>
              <a:path w="12878592" h="7765033">
                <a:moveTo>
                  <a:pt x="0" y="0"/>
                </a:moveTo>
                <a:lnTo>
                  <a:pt x="12878591" y="0"/>
                </a:lnTo>
                <a:lnTo>
                  <a:pt x="12878591" y="7765033"/>
                </a:lnTo>
                <a:lnTo>
                  <a:pt x="0" y="7765033"/>
                </a:lnTo>
                <a:lnTo>
                  <a:pt x="0" y="0"/>
                </a:lnTo>
                <a:close/>
              </a:path>
            </a:pathLst>
          </a:custGeom>
          <a:blipFill>
            <a:blip r:embed="rId9"/>
            <a:stretch>
              <a:fillRect/>
            </a:stretch>
          </a:blipFill>
        </p:spPr>
      </p:sp>
      <p:sp>
        <p:nvSpPr>
          <p:cNvPr id="7" name="TextBox 7"/>
          <p:cNvSpPr txBox="1"/>
          <p:nvPr/>
        </p:nvSpPr>
        <p:spPr>
          <a:xfrm>
            <a:off x="452427" y="725995"/>
            <a:ext cx="16389695" cy="710184"/>
          </a:xfrm>
          <a:prstGeom prst="rect">
            <a:avLst/>
          </a:prstGeom>
        </p:spPr>
        <p:txBody>
          <a:bodyPr lIns="0" tIns="0" rIns="0" bIns="0" rtlCol="0" anchor="t">
            <a:spAutoFit/>
          </a:bodyPr>
          <a:lstStyle/>
          <a:p>
            <a:pPr marL="0" lvl="1" indent="0" algn="l">
              <a:lnSpc>
                <a:spcPts val="5238"/>
              </a:lnSpc>
              <a:spcBef>
                <a:spcPct val="0"/>
              </a:spcBef>
            </a:pPr>
            <a:r>
              <a:rPr lang="en-US" sz="5400">
                <a:solidFill>
                  <a:srgbClr val="000000"/>
                </a:solidFill>
                <a:latin typeface="Asap Bold"/>
              </a:rPr>
              <a:t>Kịch bản 3: Quản lý lệnh linux thực thi trên máy agent</a:t>
            </a:r>
          </a:p>
        </p:txBody>
      </p:sp>
      <p:sp>
        <p:nvSpPr>
          <p:cNvPr id="8" name="TextBox 8"/>
          <p:cNvSpPr txBox="1"/>
          <p:nvPr/>
        </p:nvSpPr>
        <p:spPr>
          <a:xfrm>
            <a:off x="716446" y="1693504"/>
            <a:ext cx="1956509" cy="516890"/>
          </a:xfrm>
          <a:prstGeom prst="rect">
            <a:avLst/>
          </a:prstGeom>
        </p:spPr>
        <p:txBody>
          <a:bodyPr lIns="0" tIns="0" rIns="0" bIns="0" rtlCol="0" anchor="t">
            <a:spAutoFit/>
          </a:bodyPr>
          <a:lstStyle/>
          <a:p>
            <a:pPr marL="0" lvl="1" indent="0" algn="just">
              <a:lnSpc>
                <a:spcPts val="3879"/>
              </a:lnSpc>
              <a:spcBef>
                <a:spcPct val="0"/>
              </a:spcBef>
            </a:pPr>
            <a:r>
              <a:rPr lang="en-US" sz="3999">
                <a:solidFill>
                  <a:srgbClr val="000000"/>
                </a:solidFill>
                <a:latin typeface="Asap"/>
              </a:rPr>
              <a:t>Kết quả</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id="3" name="Freeform 3"/>
          <p:cNvSpPr/>
          <p:nvPr/>
        </p:nvSpPr>
        <p:spPr>
          <a:xfrm>
            <a:off x="-1573240" y="8893298"/>
            <a:ext cx="4051334" cy="2765036"/>
          </a:xfrm>
          <a:custGeom>
            <a:avLst/>
            <a:gdLst/>
            <a:ahLst/>
            <a:cxnLst/>
            <a:rect l="l" t="t" r="r" b="b"/>
            <a:pathLst>
              <a:path w="4051334" h="2765036">
                <a:moveTo>
                  <a:pt x="0" y="0"/>
                </a:moveTo>
                <a:lnTo>
                  <a:pt x="4051334" y="0"/>
                </a:lnTo>
                <a:lnTo>
                  <a:pt x="4051334" y="2765036"/>
                </a:lnTo>
                <a:lnTo>
                  <a:pt x="0" y="27650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674156" y="-1322787"/>
            <a:ext cx="4224468" cy="2645573"/>
          </a:xfrm>
          <a:custGeom>
            <a:avLst/>
            <a:gdLst/>
            <a:ahLst/>
            <a:cxnLst/>
            <a:rect l="l" t="t" r="r" b="b"/>
            <a:pathLst>
              <a:path w="4224468" h="2645573">
                <a:moveTo>
                  <a:pt x="0" y="0"/>
                </a:moveTo>
                <a:lnTo>
                  <a:pt x="4224468" y="0"/>
                </a:lnTo>
                <a:lnTo>
                  <a:pt x="4224468" y="2645574"/>
                </a:lnTo>
                <a:lnTo>
                  <a:pt x="0" y="2645574"/>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sp>
      <p:sp>
        <p:nvSpPr>
          <p:cNvPr id="5" name="Freeform 5"/>
          <p:cNvSpPr/>
          <p:nvPr/>
        </p:nvSpPr>
        <p:spPr>
          <a:xfrm>
            <a:off x="17289828" y="-826710"/>
            <a:ext cx="1996345" cy="2149497"/>
          </a:xfrm>
          <a:custGeom>
            <a:avLst/>
            <a:gdLst/>
            <a:ahLst/>
            <a:cxnLst/>
            <a:rect l="l" t="t" r="r" b="b"/>
            <a:pathLst>
              <a:path w="1996345" h="2149497">
                <a:moveTo>
                  <a:pt x="0" y="0"/>
                </a:moveTo>
                <a:lnTo>
                  <a:pt x="1996344" y="0"/>
                </a:lnTo>
                <a:lnTo>
                  <a:pt x="1996344" y="2149497"/>
                </a:lnTo>
                <a:lnTo>
                  <a:pt x="0" y="2149497"/>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sp>
      <p:sp>
        <p:nvSpPr>
          <p:cNvPr id="6" name="Freeform 6"/>
          <p:cNvSpPr/>
          <p:nvPr/>
        </p:nvSpPr>
        <p:spPr>
          <a:xfrm>
            <a:off x="200908" y="4842193"/>
            <a:ext cx="8194848" cy="3791257"/>
          </a:xfrm>
          <a:custGeom>
            <a:avLst/>
            <a:gdLst/>
            <a:ahLst/>
            <a:cxnLst/>
            <a:rect l="l" t="t" r="r" b="b"/>
            <a:pathLst>
              <a:path w="8194848" h="3791257">
                <a:moveTo>
                  <a:pt x="0" y="0"/>
                </a:moveTo>
                <a:lnTo>
                  <a:pt x="8194847" y="0"/>
                </a:lnTo>
                <a:lnTo>
                  <a:pt x="8194847" y="3791256"/>
                </a:lnTo>
                <a:lnTo>
                  <a:pt x="0" y="3791256"/>
                </a:lnTo>
                <a:lnTo>
                  <a:pt x="0" y="0"/>
                </a:lnTo>
                <a:close/>
              </a:path>
            </a:pathLst>
          </a:custGeom>
          <a:blipFill>
            <a:blip r:embed="rId9"/>
            <a:stretch>
              <a:fillRect/>
            </a:stretch>
          </a:blipFill>
        </p:spPr>
      </p:sp>
      <p:sp>
        <p:nvSpPr>
          <p:cNvPr id="7" name="Freeform 7"/>
          <p:cNvSpPr/>
          <p:nvPr/>
        </p:nvSpPr>
        <p:spPr>
          <a:xfrm>
            <a:off x="9476480" y="4842193"/>
            <a:ext cx="8070397" cy="3875325"/>
          </a:xfrm>
          <a:custGeom>
            <a:avLst/>
            <a:gdLst/>
            <a:ahLst/>
            <a:cxnLst/>
            <a:rect l="l" t="t" r="r" b="b"/>
            <a:pathLst>
              <a:path w="8070397" h="3875325">
                <a:moveTo>
                  <a:pt x="0" y="0"/>
                </a:moveTo>
                <a:lnTo>
                  <a:pt x="8070397" y="0"/>
                </a:lnTo>
                <a:lnTo>
                  <a:pt x="8070397" y="3875325"/>
                </a:lnTo>
                <a:lnTo>
                  <a:pt x="0" y="3875325"/>
                </a:lnTo>
                <a:lnTo>
                  <a:pt x="0" y="0"/>
                </a:lnTo>
                <a:close/>
              </a:path>
            </a:pathLst>
          </a:custGeom>
          <a:blipFill>
            <a:blip r:embed="rId10"/>
            <a:stretch>
              <a:fillRect/>
            </a:stretch>
          </a:blipFill>
        </p:spPr>
      </p:sp>
      <p:sp>
        <p:nvSpPr>
          <p:cNvPr id="8" name="TextBox 8"/>
          <p:cNvSpPr txBox="1"/>
          <p:nvPr/>
        </p:nvSpPr>
        <p:spPr>
          <a:xfrm>
            <a:off x="452427" y="725995"/>
            <a:ext cx="16389695" cy="710184"/>
          </a:xfrm>
          <a:prstGeom prst="rect">
            <a:avLst/>
          </a:prstGeom>
        </p:spPr>
        <p:txBody>
          <a:bodyPr lIns="0" tIns="0" rIns="0" bIns="0" rtlCol="0" anchor="t">
            <a:spAutoFit/>
          </a:bodyPr>
          <a:lstStyle/>
          <a:p>
            <a:pPr marL="0" lvl="1" indent="0" algn="l">
              <a:lnSpc>
                <a:spcPts val="5238"/>
              </a:lnSpc>
              <a:spcBef>
                <a:spcPct val="0"/>
              </a:spcBef>
            </a:pPr>
            <a:r>
              <a:rPr lang="en-US" sz="5400">
                <a:solidFill>
                  <a:srgbClr val="000000"/>
                </a:solidFill>
                <a:latin typeface="Asap Bold"/>
              </a:rPr>
              <a:t>Kịch bản 4: Kiểm tra tính toàn vẹn file</a:t>
            </a:r>
          </a:p>
        </p:txBody>
      </p:sp>
      <p:sp>
        <p:nvSpPr>
          <p:cNvPr id="9" name="TextBox 9"/>
          <p:cNvSpPr txBox="1"/>
          <p:nvPr/>
        </p:nvSpPr>
        <p:spPr>
          <a:xfrm>
            <a:off x="452427" y="2071054"/>
            <a:ext cx="12243666" cy="516890"/>
          </a:xfrm>
          <a:prstGeom prst="rect">
            <a:avLst/>
          </a:prstGeom>
        </p:spPr>
        <p:txBody>
          <a:bodyPr lIns="0" tIns="0" rIns="0" bIns="0" rtlCol="0" anchor="t">
            <a:spAutoFit/>
          </a:bodyPr>
          <a:lstStyle/>
          <a:p>
            <a:pPr marL="0" lvl="1" indent="0" algn="l">
              <a:lnSpc>
                <a:spcPts val="3879"/>
              </a:lnSpc>
              <a:spcBef>
                <a:spcPct val="0"/>
              </a:spcBef>
            </a:pPr>
            <a:r>
              <a:rPr lang="en-US" sz="3999">
                <a:solidFill>
                  <a:srgbClr val="000000"/>
                </a:solidFill>
                <a:latin typeface="Asap Bold"/>
              </a:rPr>
              <a:t>Nội dung:</a:t>
            </a:r>
            <a:r>
              <a:rPr lang="en-US" sz="3999">
                <a:solidFill>
                  <a:srgbClr val="000000"/>
                </a:solidFill>
                <a:latin typeface="Asap"/>
              </a:rPr>
              <a:t>  Theo dõi các thay đổi của file trong thư mục</a:t>
            </a:r>
          </a:p>
        </p:txBody>
      </p:sp>
      <p:sp>
        <p:nvSpPr>
          <p:cNvPr id="10" name="TextBox 10"/>
          <p:cNvSpPr txBox="1"/>
          <p:nvPr/>
        </p:nvSpPr>
        <p:spPr>
          <a:xfrm>
            <a:off x="452427" y="3089490"/>
            <a:ext cx="15387662" cy="516890"/>
          </a:xfrm>
          <a:prstGeom prst="rect">
            <a:avLst/>
          </a:prstGeom>
        </p:spPr>
        <p:txBody>
          <a:bodyPr lIns="0" tIns="0" rIns="0" bIns="0" rtlCol="0" anchor="t">
            <a:spAutoFit/>
          </a:bodyPr>
          <a:lstStyle/>
          <a:p>
            <a:pPr marL="0" lvl="1" indent="0" algn="l">
              <a:lnSpc>
                <a:spcPts val="3879"/>
              </a:lnSpc>
              <a:spcBef>
                <a:spcPct val="0"/>
              </a:spcBef>
            </a:pPr>
            <a:r>
              <a:rPr lang="en-US" sz="3999">
                <a:solidFill>
                  <a:srgbClr val="000000"/>
                </a:solidFill>
                <a:latin typeface="Asap"/>
              </a:rPr>
              <a:t>Trong thư mục ATMNC có 1 file StudentInfo chứa thông tin sinh viên</a:t>
            </a:r>
          </a:p>
        </p:txBody>
      </p:sp>
      <p:sp>
        <p:nvSpPr>
          <p:cNvPr id="11" name="TextBox 11"/>
          <p:cNvSpPr txBox="1"/>
          <p:nvPr/>
        </p:nvSpPr>
        <p:spPr>
          <a:xfrm>
            <a:off x="10634450" y="4111205"/>
            <a:ext cx="5754457" cy="516890"/>
          </a:xfrm>
          <a:prstGeom prst="rect">
            <a:avLst/>
          </a:prstGeom>
        </p:spPr>
        <p:txBody>
          <a:bodyPr lIns="0" tIns="0" rIns="0" bIns="0" rtlCol="0" anchor="t">
            <a:spAutoFit/>
          </a:bodyPr>
          <a:lstStyle/>
          <a:p>
            <a:pPr marL="0" lvl="1" indent="0" algn="l">
              <a:lnSpc>
                <a:spcPts val="3879"/>
              </a:lnSpc>
              <a:spcBef>
                <a:spcPct val="0"/>
              </a:spcBef>
            </a:pPr>
            <a:r>
              <a:rPr lang="en-US" sz="3999">
                <a:solidFill>
                  <a:srgbClr val="000000"/>
                </a:solidFill>
                <a:latin typeface="Asap"/>
              </a:rPr>
              <a:t>Thực hiện chỉnh sửa file</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id="3" name="Freeform 3"/>
          <p:cNvSpPr/>
          <p:nvPr/>
        </p:nvSpPr>
        <p:spPr>
          <a:xfrm>
            <a:off x="-1573240" y="8893298"/>
            <a:ext cx="4051334" cy="2765036"/>
          </a:xfrm>
          <a:custGeom>
            <a:avLst/>
            <a:gdLst/>
            <a:ahLst/>
            <a:cxnLst/>
            <a:rect l="l" t="t" r="r" b="b"/>
            <a:pathLst>
              <a:path w="4051334" h="2765036">
                <a:moveTo>
                  <a:pt x="0" y="0"/>
                </a:moveTo>
                <a:lnTo>
                  <a:pt x="4051334" y="0"/>
                </a:lnTo>
                <a:lnTo>
                  <a:pt x="4051334" y="2765036"/>
                </a:lnTo>
                <a:lnTo>
                  <a:pt x="0" y="27650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674156" y="-1322787"/>
            <a:ext cx="4224468" cy="2645573"/>
          </a:xfrm>
          <a:custGeom>
            <a:avLst/>
            <a:gdLst/>
            <a:ahLst/>
            <a:cxnLst/>
            <a:rect l="l" t="t" r="r" b="b"/>
            <a:pathLst>
              <a:path w="4224468" h="2645573">
                <a:moveTo>
                  <a:pt x="0" y="0"/>
                </a:moveTo>
                <a:lnTo>
                  <a:pt x="4224468" y="0"/>
                </a:lnTo>
                <a:lnTo>
                  <a:pt x="4224468" y="2645574"/>
                </a:lnTo>
                <a:lnTo>
                  <a:pt x="0" y="2645574"/>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sp>
      <p:sp>
        <p:nvSpPr>
          <p:cNvPr id="5" name="Freeform 5"/>
          <p:cNvSpPr/>
          <p:nvPr/>
        </p:nvSpPr>
        <p:spPr>
          <a:xfrm>
            <a:off x="17289828" y="-826710"/>
            <a:ext cx="1996345" cy="2149497"/>
          </a:xfrm>
          <a:custGeom>
            <a:avLst/>
            <a:gdLst/>
            <a:ahLst/>
            <a:cxnLst/>
            <a:rect l="l" t="t" r="r" b="b"/>
            <a:pathLst>
              <a:path w="1996345" h="2149497">
                <a:moveTo>
                  <a:pt x="0" y="0"/>
                </a:moveTo>
                <a:lnTo>
                  <a:pt x="1996344" y="0"/>
                </a:lnTo>
                <a:lnTo>
                  <a:pt x="1996344" y="2149497"/>
                </a:lnTo>
                <a:lnTo>
                  <a:pt x="0" y="2149497"/>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sp>
      <p:sp>
        <p:nvSpPr>
          <p:cNvPr id="6" name="Freeform 6"/>
          <p:cNvSpPr/>
          <p:nvPr/>
        </p:nvSpPr>
        <p:spPr>
          <a:xfrm>
            <a:off x="452427" y="2550141"/>
            <a:ext cx="17163609" cy="2147652"/>
          </a:xfrm>
          <a:custGeom>
            <a:avLst/>
            <a:gdLst/>
            <a:ahLst/>
            <a:cxnLst/>
            <a:rect l="l" t="t" r="r" b="b"/>
            <a:pathLst>
              <a:path w="17163609" h="2147652">
                <a:moveTo>
                  <a:pt x="0" y="0"/>
                </a:moveTo>
                <a:lnTo>
                  <a:pt x="17163609" y="0"/>
                </a:lnTo>
                <a:lnTo>
                  <a:pt x="17163609" y="2147652"/>
                </a:lnTo>
                <a:lnTo>
                  <a:pt x="0" y="2147652"/>
                </a:lnTo>
                <a:lnTo>
                  <a:pt x="0" y="0"/>
                </a:lnTo>
                <a:close/>
              </a:path>
            </a:pathLst>
          </a:custGeom>
          <a:blipFill>
            <a:blip r:embed="rId9"/>
            <a:stretch>
              <a:fillRect/>
            </a:stretch>
          </a:blipFill>
        </p:spPr>
      </p:sp>
      <p:sp>
        <p:nvSpPr>
          <p:cNvPr id="7" name="Freeform 7"/>
          <p:cNvSpPr/>
          <p:nvPr/>
        </p:nvSpPr>
        <p:spPr>
          <a:xfrm>
            <a:off x="452427" y="5143500"/>
            <a:ext cx="12124313" cy="4640169"/>
          </a:xfrm>
          <a:custGeom>
            <a:avLst/>
            <a:gdLst/>
            <a:ahLst/>
            <a:cxnLst/>
            <a:rect l="l" t="t" r="r" b="b"/>
            <a:pathLst>
              <a:path w="12124313" h="4640169">
                <a:moveTo>
                  <a:pt x="0" y="0"/>
                </a:moveTo>
                <a:lnTo>
                  <a:pt x="12124313" y="0"/>
                </a:lnTo>
                <a:lnTo>
                  <a:pt x="12124313" y="4640169"/>
                </a:lnTo>
                <a:lnTo>
                  <a:pt x="0" y="4640169"/>
                </a:lnTo>
                <a:lnTo>
                  <a:pt x="0" y="0"/>
                </a:lnTo>
                <a:close/>
              </a:path>
            </a:pathLst>
          </a:custGeom>
          <a:blipFill>
            <a:blip r:embed="rId10"/>
            <a:stretch>
              <a:fillRect/>
            </a:stretch>
          </a:blipFill>
        </p:spPr>
      </p:sp>
      <p:sp>
        <p:nvSpPr>
          <p:cNvPr id="8" name="TextBox 8"/>
          <p:cNvSpPr txBox="1"/>
          <p:nvPr/>
        </p:nvSpPr>
        <p:spPr>
          <a:xfrm>
            <a:off x="452427" y="725995"/>
            <a:ext cx="16389695" cy="710184"/>
          </a:xfrm>
          <a:prstGeom prst="rect">
            <a:avLst/>
          </a:prstGeom>
        </p:spPr>
        <p:txBody>
          <a:bodyPr lIns="0" tIns="0" rIns="0" bIns="0" rtlCol="0" anchor="t">
            <a:spAutoFit/>
          </a:bodyPr>
          <a:lstStyle/>
          <a:p>
            <a:pPr marL="0" lvl="1" indent="0" algn="l">
              <a:lnSpc>
                <a:spcPts val="5238"/>
              </a:lnSpc>
              <a:spcBef>
                <a:spcPct val="0"/>
              </a:spcBef>
            </a:pPr>
            <a:r>
              <a:rPr lang="en-US" sz="5400">
                <a:solidFill>
                  <a:srgbClr val="000000"/>
                </a:solidFill>
                <a:latin typeface="Asap Bold"/>
              </a:rPr>
              <a:t>Kịch bản 4: Kiểm tra tính toàn vẹn file</a:t>
            </a:r>
          </a:p>
        </p:txBody>
      </p:sp>
      <p:sp>
        <p:nvSpPr>
          <p:cNvPr id="9" name="TextBox 9"/>
          <p:cNvSpPr txBox="1"/>
          <p:nvPr/>
        </p:nvSpPr>
        <p:spPr>
          <a:xfrm>
            <a:off x="452427" y="1718926"/>
            <a:ext cx="6810839" cy="516890"/>
          </a:xfrm>
          <a:prstGeom prst="rect">
            <a:avLst/>
          </a:prstGeom>
        </p:spPr>
        <p:txBody>
          <a:bodyPr lIns="0" tIns="0" rIns="0" bIns="0" rtlCol="0" anchor="t">
            <a:spAutoFit/>
          </a:bodyPr>
          <a:lstStyle/>
          <a:p>
            <a:pPr marL="0" lvl="1" indent="0" algn="l">
              <a:lnSpc>
                <a:spcPts val="3879"/>
              </a:lnSpc>
              <a:spcBef>
                <a:spcPct val="0"/>
              </a:spcBef>
            </a:pPr>
            <a:r>
              <a:rPr lang="en-US" sz="3999">
                <a:solidFill>
                  <a:srgbClr val="000000"/>
                </a:solidFill>
                <a:latin typeface="Asap"/>
              </a:rPr>
              <a:t>Kiểm tra thông báo từ Wazuh</a:t>
            </a:r>
          </a:p>
        </p:txBody>
      </p:sp>
      <p:sp>
        <p:nvSpPr>
          <p:cNvPr id="10" name="TextBox 10"/>
          <p:cNvSpPr txBox="1"/>
          <p:nvPr/>
        </p:nvSpPr>
        <p:spPr>
          <a:xfrm>
            <a:off x="13144330" y="7005115"/>
            <a:ext cx="4471706" cy="1002665"/>
          </a:xfrm>
          <a:prstGeom prst="rect">
            <a:avLst/>
          </a:prstGeom>
        </p:spPr>
        <p:txBody>
          <a:bodyPr lIns="0" tIns="0" rIns="0" bIns="0" rtlCol="0" anchor="t">
            <a:spAutoFit/>
          </a:bodyPr>
          <a:lstStyle/>
          <a:p>
            <a:pPr marL="0" lvl="1" indent="0" algn="l">
              <a:lnSpc>
                <a:spcPts val="3879"/>
              </a:lnSpc>
              <a:spcBef>
                <a:spcPct val="0"/>
              </a:spcBef>
            </a:pPr>
            <a:r>
              <a:rPr lang="en-US" sz="3999">
                <a:solidFill>
                  <a:srgbClr val="000000"/>
                </a:solidFill>
                <a:latin typeface="Asap"/>
              </a:rPr>
              <a:t>Nội dung chỉnh sửa đã được ghi log</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id="3" name="Freeform 3"/>
          <p:cNvSpPr/>
          <p:nvPr/>
        </p:nvSpPr>
        <p:spPr>
          <a:xfrm>
            <a:off x="-1573240" y="8893298"/>
            <a:ext cx="4051334" cy="2765036"/>
          </a:xfrm>
          <a:custGeom>
            <a:avLst/>
            <a:gdLst/>
            <a:ahLst/>
            <a:cxnLst/>
            <a:rect l="l" t="t" r="r" b="b"/>
            <a:pathLst>
              <a:path w="4051334" h="2765036">
                <a:moveTo>
                  <a:pt x="0" y="0"/>
                </a:moveTo>
                <a:lnTo>
                  <a:pt x="4051334" y="0"/>
                </a:lnTo>
                <a:lnTo>
                  <a:pt x="4051334" y="2765036"/>
                </a:lnTo>
                <a:lnTo>
                  <a:pt x="0" y="27650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674156" y="-1322787"/>
            <a:ext cx="4224468" cy="2645573"/>
          </a:xfrm>
          <a:custGeom>
            <a:avLst/>
            <a:gdLst/>
            <a:ahLst/>
            <a:cxnLst/>
            <a:rect l="l" t="t" r="r" b="b"/>
            <a:pathLst>
              <a:path w="4224468" h="2645573">
                <a:moveTo>
                  <a:pt x="0" y="0"/>
                </a:moveTo>
                <a:lnTo>
                  <a:pt x="4224468" y="0"/>
                </a:lnTo>
                <a:lnTo>
                  <a:pt x="4224468" y="2645574"/>
                </a:lnTo>
                <a:lnTo>
                  <a:pt x="0" y="2645574"/>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sp>
      <p:sp>
        <p:nvSpPr>
          <p:cNvPr id="5" name="Freeform 5"/>
          <p:cNvSpPr/>
          <p:nvPr/>
        </p:nvSpPr>
        <p:spPr>
          <a:xfrm>
            <a:off x="17289828" y="-826710"/>
            <a:ext cx="1996345" cy="2149497"/>
          </a:xfrm>
          <a:custGeom>
            <a:avLst/>
            <a:gdLst/>
            <a:ahLst/>
            <a:cxnLst/>
            <a:rect l="l" t="t" r="r" b="b"/>
            <a:pathLst>
              <a:path w="1996345" h="2149497">
                <a:moveTo>
                  <a:pt x="0" y="0"/>
                </a:moveTo>
                <a:lnTo>
                  <a:pt x="1996344" y="0"/>
                </a:lnTo>
                <a:lnTo>
                  <a:pt x="1996344" y="2149497"/>
                </a:lnTo>
                <a:lnTo>
                  <a:pt x="0" y="2149497"/>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sp>
      <p:sp>
        <p:nvSpPr>
          <p:cNvPr id="6" name="Freeform 6"/>
          <p:cNvSpPr/>
          <p:nvPr/>
        </p:nvSpPr>
        <p:spPr>
          <a:xfrm>
            <a:off x="678795" y="2537205"/>
            <a:ext cx="4695461" cy="3453873"/>
          </a:xfrm>
          <a:custGeom>
            <a:avLst/>
            <a:gdLst/>
            <a:ahLst/>
            <a:cxnLst/>
            <a:rect l="l" t="t" r="r" b="b"/>
            <a:pathLst>
              <a:path w="4695461" h="3453873">
                <a:moveTo>
                  <a:pt x="0" y="0"/>
                </a:moveTo>
                <a:lnTo>
                  <a:pt x="4695462" y="0"/>
                </a:lnTo>
                <a:lnTo>
                  <a:pt x="4695462" y="3453873"/>
                </a:lnTo>
                <a:lnTo>
                  <a:pt x="0" y="3453873"/>
                </a:lnTo>
                <a:lnTo>
                  <a:pt x="0" y="0"/>
                </a:lnTo>
                <a:close/>
              </a:path>
            </a:pathLst>
          </a:custGeom>
          <a:blipFill>
            <a:blip r:embed="rId9"/>
            <a:stretch>
              <a:fillRect/>
            </a:stretch>
          </a:blipFill>
        </p:spPr>
      </p:sp>
      <p:sp>
        <p:nvSpPr>
          <p:cNvPr id="7" name="Freeform 7"/>
          <p:cNvSpPr/>
          <p:nvPr/>
        </p:nvSpPr>
        <p:spPr>
          <a:xfrm>
            <a:off x="678795" y="6444152"/>
            <a:ext cx="15502195" cy="3132238"/>
          </a:xfrm>
          <a:custGeom>
            <a:avLst/>
            <a:gdLst/>
            <a:ahLst/>
            <a:cxnLst/>
            <a:rect l="l" t="t" r="r" b="b"/>
            <a:pathLst>
              <a:path w="15502195" h="3132238">
                <a:moveTo>
                  <a:pt x="0" y="0"/>
                </a:moveTo>
                <a:lnTo>
                  <a:pt x="15502195" y="0"/>
                </a:lnTo>
                <a:lnTo>
                  <a:pt x="15502195" y="3132239"/>
                </a:lnTo>
                <a:lnTo>
                  <a:pt x="0" y="3132239"/>
                </a:lnTo>
                <a:lnTo>
                  <a:pt x="0" y="0"/>
                </a:lnTo>
                <a:close/>
              </a:path>
            </a:pathLst>
          </a:custGeom>
          <a:blipFill>
            <a:blip r:embed="rId10"/>
            <a:stretch>
              <a:fillRect/>
            </a:stretch>
          </a:blipFill>
        </p:spPr>
      </p:sp>
      <p:sp>
        <p:nvSpPr>
          <p:cNvPr id="8" name="TextBox 8"/>
          <p:cNvSpPr txBox="1"/>
          <p:nvPr/>
        </p:nvSpPr>
        <p:spPr>
          <a:xfrm>
            <a:off x="452427" y="725995"/>
            <a:ext cx="16389695" cy="710184"/>
          </a:xfrm>
          <a:prstGeom prst="rect">
            <a:avLst/>
          </a:prstGeom>
        </p:spPr>
        <p:txBody>
          <a:bodyPr lIns="0" tIns="0" rIns="0" bIns="0" rtlCol="0" anchor="t">
            <a:spAutoFit/>
          </a:bodyPr>
          <a:lstStyle/>
          <a:p>
            <a:pPr marL="0" lvl="1" indent="0" algn="l">
              <a:lnSpc>
                <a:spcPts val="5238"/>
              </a:lnSpc>
              <a:spcBef>
                <a:spcPct val="0"/>
              </a:spcBef>
            </a:pPr>
            <a:r>
              <a:rPr lang="en-US" sz="5400">
                <a:solidFill>
                  <a:srgbClr val="000000"/>
                </a:solidFill>
                <a:latin typeface="Asap Bold"/>
              </a:rPr>
              <a:t>Kịch bản 4: Kiểm tra tính toàn vẹn file</a:t>
            </a:r>
          </a:p>
        </p:txBody>
      </p:sp>
      <p:sp>
        <p:nvSpPr>
          <p:cNvPr id="9" name="TextBox 9"/>
          <p:cNvSpPr txBox="1"/>
          <p:nvPr/>
        </p:nvSpPr>
        <p:spPr>
          <a:xfrm>
            <a:off x="678795" y="1771110"/>
            <a:ext cx="4195034" cy="516890"/>
          </a:xfrm>
          <a:prstGeom prst="rect">
            <a:avLst/>
          </a:prstGeom>
        </p:spPr>
        <p:txBody>
          <a:bodyPr lIns="0" tIns="0" rIns="0" bIns="0" rtlCol="0" anchor="t">
            <a:spAutoFit/>
          </a:bodyPr>
          <a:lstStyle/>
          <a:p>
            <a:pPr marL="0" lvl="1" indent="0" algn="l">
              <a:lnSpc>
                <a:spcPts val="3879"/>
              </a:lnSpc>
              <a:spcBef>
                <a:spcPct val="0"/>
              </a:spcBef>
            </a:pPr>
            <a:r>
              <a:rPr lang="en-US" sz="3999">
                <a:solidFill>
                  <a:srgbClr val="000000"/>
                </a:solidFill>
                <a:latin typeface="Asap"/>
              </a:rPr>
              <a:t>Thực hiện xóa file</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id="3" name="Freeform 3"/>
          <p:cNvSpPr/>
          <p:nvPr/>
        </p:nvSpPr>
        <p:spPr>
          <a:xfrm>
            <a:off x="-674156" y="-1322787"/>
            <a:ext cx="4224468" cy="2645573"/>
          </a:xfrm>
          <a:custGeom>
            <a:avLst/>
            <a:gdLst/>
            <a:ahLst/>
            <a:cxnLst/>
            <a:rect l="l" t="t" r="r" b="b"/>
            <a:pathLst>
              <a:path w="4224468" h="2645573">
                <a:moveTo>
                  <a:pt x="0" y="0"/>
                </a:moveTo>
                <a:lnTo>
                  <a:pt x="4224468" y="0"/>
                </a:lnTo>
                <a:lnTo>
                  <a:pt x="4224468" y="2645574"/>
                </a:lnTo>
                <a:lnTo>
                  <a:pt x="0" y="2645574"/>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sp>
        <p:nvSpPr>
          <p:cNvPr id="4" name="Freeform 4"/>
          <p:cNvSpPr/>
          <p:nvPr/>
        </p:nvSpPr>
        <p:spPr>
          <a:xfrm>
            <a:off x="17289828" y="-826710"/>
            <a:ext cx="1996345" cy="2149497"/>
          </a:xfrm>
          <a:custGeom>
            <a:avLst/>
            <a:gdLst/>
            <a:ahLst/>
            <a:cxnLst/>
            <a:rect l="l" t="t" r="r" b="b"/>
            <a:pathLst>
              <a:path w="1996345" h="2149497">
                <a:moveTo>
                  <a:pt x="0" y="0"/>
                </a:moveTo>
                <a:lnTo>
                  <a:pt x="1996344" y="0"/>
                </a:lnTo>
                <a:lnTo>
                  <a:pt x="1996344" y="2149497"/>
                </a:lnTo>
                <a:lnTo>
                  <a:pt x="0" y="2149497"/>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sp>
      <p:sp>
        <p:nvSpPr>
          <p:cNvPr id="5" name="Freeform 5"/>
          <p:cNvSpPr/>
          <p:nvPr/>
        </p:nvSpPr>
        <p:spPr>
          <a:xfrm>
            <a:off x="452427" y="3222259"/>
            <a:ext cx="11811676" cy="2762115"/>
          </a:xfrm>
          <a:custGeom>
            <a:avLst/>
            <a:gdLst/>
            <a:ahLst/>
            <a:cxnLst/>
            <a:rect l="l" t="t" r="r" b="b"/>
            <a:pathLst>
              <a:path w="11811676" h="2762115">
                <a:moveTo>
                  <a:pt x="0" y="0"/>
                </a:moveTo>
                <a:lnTo>
                  <a:pt x="11811676" y="0"/>
                </a:lnTo>
                <a:lnTo>
                  <a:pt x="11811676" y="2762115"/>
                </a:lnTo>
                <a:lnTo>
                  <a:pt x="0" y="2762115"/>
                </a:lnTo>
                <a:lnTo>
                  <a:pt x="0" y="0"/>
                </a:lnTo>
                <a:close/>
              </a:path>
            </a:pathLst>
          </a:custGeom>
          <a:blipFill>
            <a:blip r:embed="rId7"/>
            <a:stretch>
              <a:fillRect/>
            </a:stretch>
          </a:blipFill>
        </p:spPr>
      </p:sp>
      <p:sp>
        <p:nvSpPr>
          <p:cNvPr id="6" name="Freeform 6"/>
          <p:cNvSpPr/>
          <p:nvPr/>
        </p:nvSpPr>
        <p:spPr>
          <a:xfrm>
            <a:off x="452427" y="7071861"/>
            <a:ext cx="11106545" cy="2620006"/>
          </a:xfrm>
          <a:custGeom>
            <a:avLst/>
            <a:gdLst/>
            <a:ahLst/>
            <a:cxnLst/>
            <a:rect l="l" t="t" r="r" b="b"/>
            <a:pathLst>
              <a:path w="11106545" h="2620006">
                <a:moveTo>
                  <a:pt x="0" y="0"/>
                </a:moveTo>
                <a:lnTo>
                  <a:pt x="11106546" y="0"/>
                </a:lnTo>
                <a:lnTo>
                  <a:pt x="11106546" y="2620006"/>
                </a:lnTo>
                <a:lnTo>
                  <a:pt x="0" y="2620006"/>
                </a:lnTo>
                <a:lnTo>
                  <a:pt x="0" y="0"/>
                </a:lnTo>
                <a:close/>
              </a:path>
            </a:pathLst>
          </a:custGeom>
          <a:blipFill>
            <a:blip r:embed="rId8"/>
            <a:stretch>
              <a:fillRect/>
            </a:stretch>
          </a:blipFill>
        </p:spPr>
      </p:sp>
      <p:sp>
        <p:nvSpPr>
          <p:cNvPr id="7" name="TextBox 7"/>
          <p:cNvSpPr txBox="1"/>
          <p:nvPr/>
        </p:nvSpPr>
        <p:spPr>
          <a:xfrm>
            <a:off x="452427" y="725995"/>
            <a:ext cx="9598663" cy="710184"/>
          </a:xfrm>
          <a:prstGeom prst="rect">
            <a:avLst/>
          </a:prstGeom>
        </p:spPr>
        <p:txBody>
          <a:bodyPr lIns="0" tIns="0" rIns="0" bIns="0" rtlCol="0" anchor="t">
            <a:spAutoFit/>
          </a:bodyPr>
          <a:lstStyle/>
          <a:p>
            <a:pPr marL="0" lvl="1" indent="0" algn="l">
              <a:lnSpc>
                <a:spcPts val="5238"/>
              </a:lnSpc>
              <a:spcBef>
                <a:spcPct val="0"/>
              </a:spcBef>
            </a:pPr>
            <a:r>
              <a:rPr lang="en-US" sz="5400">
                <a:solidFill>
                  <a:srgbClr val="000000"/>
                </a:solidFill>
                <a:latin typeface="Asap Bold"/>
              </a:rPr>
              <a:t>Kịch bản 5: Tích hợp VirusTotal</a:t>
            </a:r>
          </a:p>
        </p:txBody>
      </p:sp>
      <p:sp>
        <p:nvSpPr>
          <p:cNvPr id="8" name="TextBox 8"/>
          <p:cNvSpPr txBox="1"/>
          <p:nvPr/>
        </p:nvSpPr>
        <p:spPr>
          <a:xfrm>
            <a:off x="452427" y="1675036"/>
            <a:ext cx="14934927" cy="1002665"/>
          </a:xfrm>
          <a:prstGeom prst="rect">
            <a:avLst/>
          </a:prstGeom>
        </p:spPr>
        <p:txBody>
          <a:bodyPr lIns="0" tIns="0" rIns="0" bIns="0" rtlCol="0" anchor="t">
            <a:spAutoFit/>
          </a:bodyPr>
          <a:lstStyle/>
          <a:p>
            <a:pPr marL="0" lvl="1" indent="0" algn="l">
              <a:lnSpc>
                <a:spcPts val="3879"/>
              </a:lnSpc>
              <a:spcBef>
                <a:spcPct val="0"/>
              </a:spcBef>
            </a:pPr>
            <a:r>
              <a:rPr lang="en-US" sz="3999">
                <a:solidFill>
                  <a:srgbClr val="000000"/>
                </a:solidFill>
                <a:latin typeface="Asap Bold"/>
              </a:rPr>
              <a:t>Nội dung:</a:t>
            </a:r>
            <a:r>
              <a:rPr lang="en-US" sz="3999">
                <a:solidFill>
                  <a:srgbClr val="000000"/>
                </a:solidFill>
                <a:latin typeface="Asap"/>
              </a:rPr>
              <a:t>  Tích hợp VirusTotal để phát hiện file độc hại và kết hợp active-response để xóa file độc hại</a:t>
            </a:r>
          </a:p>
        </p:txBody>
      </p:sp>
      <p:sp>
        <p:nvSpPr>
          <p:cNvPr id="9" name="TextBox 9"/>
          <p:cNvSpPr txBox="1"/>
          <p:nvPr/>
        </p:nvSpPr>
        <p:spPr>
          <a:xfrm>
            <a:off x="12837101" y="3655060"/>
            <a:ext cx="4452726" cy="1488440"/>
          </a:xfrm>
          <a:prstGeom prst="rect">
            <a:avLst/>
          </a:prstGeom>
        </p:spPr>
        <p:txBody>
          <a:bodyPr lIns="0" tIns="0" rIns="0" bIns="0" rtlCol="0" anchor="t">
            <a:spAutoFit/>
          </a:bodyPr>
          <a:lstStyle/>
          <a:p>
            <a:pPr marL="0" lvl="1" indent="0" algn="just">
              <a:lnSpc>
                <a:spcPts val="3879"/>
              </a:lnSpc>
              <a:spcBef>
                <a:spcPct val="0"/>
              </a:spcBef>
            </a:pPr>
            <a:r>
              <a:rPr lang="en-US" sz="3999">
                <a:solidFill>
                  <a:srgbClr val="000000"/>
                </a:solidFill>
                <a:latin typeface="Asap"/>
              </a:rPr>
              <a:t>Đối tượng theo dõi là thư mục /root trên client Ubuntu</a:t>
            </a:r>
          </a:p>
        </p:txBody>
      </p:sp>
      <p:sp>
        <p:nvSpPr>
          <p:cNvPr id="10" name="TextBox 10"/>
          <p:cNvSpPr txBox="1"/>
          <p:nvPr/>
        </p:nvSpPr>
        <p:spPr>
          <a:xfrm>
            <a:off x="452427" y="6312535"/>
            <a:ext cx="4471706" cy="516890"/>
          </a:xfrm>
          <a:prstGeom prst="rect">
            <a:avLst/>
          </a:prstGeom>
        </p:spPr>
        <p:txBody>
          <a:bodyPr lIns="0" tIns="0" rIns="0" bIns="0" rtlCol="0" anchor="t">
            <a:spAutoFit/>
          </a:bodyPr>
          <a:lstStyle/>
          <a:p>
            <a:pPr marL="0" lvl="1" indent="0" algn="l">
              <a:lnSpc>
                <a:spcPts val="3879"/>
              </a:lnSpc>
              <a:spcBef>
                <a:spcPct val="0"/>
              </a:spcBef>
            </a:pPr>
            <a:r>
              <a:rPr lang="en-US" sz="3999">
                <a:solidFill>
                  <a:srgbClr val="000000"/>
                </a:solidFill>
                <a:latin typeface="Asap"/>
              </a:rPr>
              <a:t>Cài đặt file độc hại</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id="3" name="Freeform 3"/>
          <p:cNvSpPr/>
          <p:nvPr/>
        </p:nvSpPr>
        <p:spPr>
          <a:xfrm>
            <a:off x="-674156" y="-1322787"/>
            <a:ext cx="4224468" cy="2645573"/>
          </a:xfrm>
          <a:custGeom>
            <a:avLst/>
            <a:gdLst/>
            <a:ahLst/>
            <a:cxnLst/>
            <a:rect l="l" t="t" r="r" b="b"/>
            <a:pathLst>
              <a:path w="4224468" h="2645573">
                <a:moveTo>
                  <a:pt x="0" y="0"/>
                </a:moveTo>
                <a:lnTo>
                  <a:pt x="4224468" y="0"/>
                </a:lnTo>
                <a:lnTo>
                  <a:pt x="4224468" y="2645574"/>
                </a:lnTo>
                <a:lnTo>
                  <a:pt x="0" y="2645574"/>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sp>
        <p:nvSpPr>
          <p:cNvPr id="4" name="Freeform 4"/>
          <p:cNvSpPr/>
          <p:nvPr/>
        </p:nvSpPr>
        <p:spPr>
          <a:xfrm>
            <a:off x="17289828" y="-826710"/>
            <a:ext cx="1996345" cy="2149497"/>
          </a:xfrm>
          <a:custGeom>
            <a:avLst/>
            <a:gdLst/>
            <a:ahLst/>
            <a:cxnLst/>
            <a:rect l="l" t="t" r="r" b="b"/>
            <a:pathLst>
              <a:path w="1996345" h="2149497">
                <a:moveTo>
                  <a:pt x="0" y="0"/>
                </a:moveTo>
                <a:lnTo>
                  <a:pt x="1996344" y="0"/>
                </a:lnTo>
                <a:lnTo>
                  <a:pt x="1996344" y="2149497"/>
                </a:lnTo>
                <a:lnTo>
                  <a:pt x="0" y="2149497"/>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sp>
      <p:sp>
        <p:nvSpPr>
          <p:cNvPr id="5" name="Freeform 5"/>
          <p:cNvSpPr/>
          <p:nvPr/>
        </p:nvSpPr>
        <p:spPr>
          <a:xfrm>
            <a:off x="452427" y="3265989"/>
            <a:ext cx="15041656" cy="4799527"/>
          </a:xfrm>
          <a:custGeom>
            <a:avLst/>
            <a:gdLst/>
            <a:ahLst/>
            <a:cxnLst/>
            <a:rect l="l" t="t" r="r" b="b"/>
            <a:pathLst>
              <a:path w="15041656" h="4799527">
                <a:moveTo>
                  <a:pt x="0" y="0"/>
                </a:moveTo>
                <a:lnTo>
                  <a:pt x="15041656" y="0"/>
                </a:lnTo>
                <a:lnTo>
                  <a:pt x="15041656" y="4799528"/>
                </a:lnTo>
                <a:lnTo>
                  <a:pt x="0" y="4799528"/>
                </a:lnTo>
                <a:lnTo>
                  <a:pt x="0" y="0"/>
                </a:lnTo>
                <a:close/>
              </a:path>
            </a:pathLst>
          </a:custGeom>
          <a:blipFill>
            <a:blip r:embed="rId7"/>
            <a:stretch>
              <a:fillRect/>
            </a:stretch>
          </a:blipFill>
        </p:spPr>
      </p:sp>
      <p:sp>
        <p:nvSpPr>
          <p:cNvPr id="6" name="TextBox 6"/>
          <p:cNvSpPr txBox="1"/>
          <p:nvPr/>
        </p:nvSpPr>
        <p:spPr>
          <a:xfrm>
            <a:off x="452427" y="725995"/>
            <a:ext cx="9598663" cy="710184"/>
          </a:xfrm>
          <a:prstGeom prst="rect">
            <a:avLst/>
          </a:prstGeom>
        </p:spPr>
        <p:txBody>
          <a:bodyPr lIns="0" tIns="0" rIns="0" bIns="0" rtlCol="0" anchor="t">
            <a:spAutoFit/>
          </a:bodyPr>
          <a:lstStyle/>
          <a:p>
            <a:pPr marL="0" lvl="1" indent="0" algn="l">
              <a:lnSpc>
                <a:spcPts val="5238"/>
              </a:lnSpc>
              <a:spcBef>
                <a:spcPct val="0"/>
              </a:spcBef>
            </a:pPr>
            <a:r>
              <a:rPr lang="en-US" sz="5400">
                <a:solidFill>
                  <a:srgbClr val="000000"/>
                </a:solidFill>
                <a:latin typeface="Asap Bold"/>
              </a:rPr>
              <a:t>Kịch bản 5: Tích hợp VirusTotal</a:t>
            </a:r>
          </a:p>
        </p:txBody>
      </p:sp>
      <p:sp>
        <p:nvSpPr>
          <p:cNvPr id="7" name="TextBox 7"/>
          <p:cNvSpPr txBox="1"/>
          <p:nvPr/>
        </p:nvSpPr>
        <p:spPr>
          <a:xfrm>
            <a:off x="452427" y="2135502"/>
            <a:ext cx="8124914" cy="516890"/>
          </a:xfrm>
          <a:prstGeom prst="rect">
            <a:avLst/>
          </a:prstGeom>
        </p:spPr>
        <p:txBody>
          <a:bodyPr lIns="0" tIns="0" rIns="0" bIns="0" rtlCol="0" anchor="t">
            <a:spAutoFit/>
          </a:bodyPr>
          <a:lstStyle/>
          <a:p>
            <a:pPr marL="0" lvl="1" indent="0" algn="just">
              <a:lnSpc>
                <a:spcPts val="3879"/>
              </a:lnSpc>
              <a:spcBef>
                <a:spcPct val="0"/>
              </a:spcBef>
            </a:pPr>
            <a:r>
              <a:rPr lang="en-US" sz="3999">
                <a:solidFill>
                  <a:srgbClr val="000000"/>
                </a:solidFill>
                <a:latin typeface="Asap"/>
              </a:rPr>
              <a:t>VirusTotal đã phát hiện file độc hại</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id="3" name="Freeform 3"/>
          <p:cNvSpPr/>
          <p:nvPr/>
        </p:nvSpPr>
        <p:spPr>
          <a:xfrm>
            <a:off x="-674156" y="-1322787"/>
            <a:ext cx="4224468" cy="2645573"/>
          </a:xfrm>
          <a:custGeom>
            <a:avLst/>
            <a:gdLst/>
            <a:ahLst/>
            <a:cxnLst/>
            <a:rect l="l" t="t" r="r" b="b"/>
            <a:pathLst>
              <a:path w="4224468" h="2645573">
                <a:moveTo>
                  <a:pt x="0" y="0"/>
                </a:moveTo>
                <a:lnTo>
                  <a:pt x="4224468" y="0"/>
                </a:lnTo>
                <a:lnTo>
                  <a:pt x="4224468" y="2645574"/>
                </a:lnTo>
                <a:lnTo>
                  <a:pt x="0" y="2645574"/>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sp>
        <p:nvSpPr>
          <p:cNvPr id="4" name="Freeform 4"/>
          <p:cNvSpPr/>
          <p:nvPr/>
        </p:nvSpPr>
        <p:spPr>
          <a:xfrm>
            <a:off x="17289828" y="-826710"/>
            <a:ext cx="1996345" cy="2149497"/>
          </a:xfrm>
          <a:custGeom>
            <a:avLst/>
            <a:gdLst/>
            <a:ahLst/>
            <a:cxnLst/>
            <a:rect l="l" t="t" r="r" b="b"/>
            <a:pathLst>
              <a:path w="1996345" h="2149497">
                <a:moveTo>
                  <a:pt x="0" y="0"/>
                </a:moveTo>
                <a:lnTo>
                  <a:pt x="1996344" y="0"/>
                </a:lnTo>
                <a:lnTo>
                  <a:pt x="1996344" y="2149497"/>
                </a:lnTo>
                <a:lnTo>
                  <a:pt x="0" y="2149497"/>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sp>
      <p:sp>
        <p:nvSpPr>
          <p:cNvPr id="5" name="Freeform 5"/>
          <p:cNvSpPr/>
          <p:nvPr/>
        </p:nvSpPr>
        <p:spPr>
          <a:xfrm>
            <a:off x="452427" y="1927075"/>
            <a:ext cx="14509862" cy="7485601"/>
          </a:xfrm>
          <a:custGeom>
            <a:avLst/>
            <a:gdLst/>
            <a:ahLst/>
            <a:cxnLst/>
            <a:rect l="l" t="t" r="r" b="b"/>
            <a:pathLst>
              <a:path w="14509862" h="7485601">
                <a:moveTo>
                  <a:pt x="0" y="0"/>
                </a:moveTo>
                <a:lnTo>
                  <a:pt x="14509862" y="0"/>
                </a:lnTo>
                <a:lnTo>
                  <a:pt x="14509862" y="7485601"/>
                </a:lnTo>
                <a:lnTo>
                  <a:pt x="0" y="7485601"/>
                </a:lnTo>
                <a:lnTo>
                  <a:pt x="0" y="0"/>
                </a:lnTo>
                <a:close/>
              </a:path>
            </a:pathLst>
          </a:custGeom>
          <a:blipFill>
            <a:blip r:embed="rId7"/>
            <a:stretch>
              <a:fillRect/>
            </a:stretch>
          </a:blipFill>
        </p:spPr>
      </p:sp>
      <p:sp>
        <p:nvSpPr>
          <p:cNvPr id="6" name="TextBox 6"/>
          <p:cNvSpPr txBox="1"/>
          <p:nvPr/>
        </p:nvSpPr>
        <p:spPr>
          <a:xfrm>
            <a:off x="452427" y="725995"/>
            <a:ext cx="9598663" cy="710184"/>
          </a:xfrm>
          <a:prstGeom prst="rect">
            <a:avLst/>
          </a:prstGeom>
        </p:spPr>
        <p:txBody>
          <a:bodyPr lIns="0" tIns="0" rIns="0" bIns="0" rtlCol="0" anchor="t">
            <a:spAutoFit/>
          </a:bodyPr>
          <a:lstStyle/>
          <a:p>
            <a:pPr marL="0" lvl="1" indent="0" algn="l">
              <a:lnSpc>
                <a:spcPts val="5238"/>
              </a:lnSpc>
              <a:spcBef>
                <a:spcPct val="0"/>
              </a:spcBef>
            </a:pPr>
            <a:r>
              <a:rPr lang="en-US" sz="5400">
                <a:solidFill>
                  <a:srgbClr val="000000"/>
                </a:solidFill>
                <a:latin typeface="Asap Bold"/>
              </a:rPr>
              <a:t>Kịch bản 5: Tích hợp VirusTotal</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id="3" name="TextBox 3"/>
          <p:cNvSpPr txBox="1"/>
          <p:nvPr/>
        </p:nvSpPr>
        <p:spPr>
          <a:xfrm>
            <a:off x="1504950" y="857784"/>
            <a:ext cx="6087064" cy="1442466"/>
          </a:xfrm>
          <a:prstGeom prst="rect">
            <a:avLst/>
          </a:prstGeom>
        </p:spPr>
        <p:txBody>
          <a:bodyPr lIns="0" tIns="0" rIns="0" bIns="0" rtlCol="0" anchor="t">
            <a:spAutoFit/>
          </a:bodyPr>
          <a:lstStyle/>
          <a:p>
            <a:pPr algn="l">
              <a:lnSpc>
                <a:spcPts val="9312"/>
              </a:lnSpc>
            </a:pPr>
            <a:r>
              <a:rPr lang="en-US" sz="9600">
                <a:solidFill>
                  <a:srgbClr val="000000"/>
                </a:solidFill>
                <a:latin typeface="Calibri (MS) Bold"/>
              </a:rPr>
              <a:t>Tổng quan </a:t>
            </a:r>
          </a:p>
        </p:txBody>
      </p:sp>
      <p:sp>
        <p:nvSpPr>
          <p:cNvPr id="4" name="Freeform 4"/>
          <p:cNvSpPr/>
          <p:nvPr/>
        </p:nvSpPr>
        <p:spPr>
          <a:xfrm>
            <a:off x="-848571" y="8919661"/>
            <a:ext cx="3870946" cy="950141"/>
          </a:xfrm>
          <a:custGeom>
            <a:avLst/>
            <a:gdLst/>
            <a:ahLst/>
            <a:cxnLst/>
            <a:rect l="l" t="t" r="r" b="b"/>
            <a:pathLst>
              <a:path w="3870946" h="950141">
                <a:moveTo>
                  <a:pt x="0" y="0"/>
                </a:moveTo>
                <a:lnTo>
                  <a:pt x="3870946" y="0"/>
                </a:lnTo>
                <a:lnTo>
                  <a:pt x="3870946" y="950141"/>
                </a:lnTo>
                <a:lnTo>
                  <a:pt x="0" y="95014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a:off x="4472906" y="-2364815"/>
            <a:ext cx="4980952" cy="3731186"/>
          </a:xfrm>
          <a:custGeom>
            <a:avLst/>
            <a:gdLst/>
            <a:ahLst/>
            <a:cxnLst/>
            <a:rect l="l" t="t" r="r" b="b"/>
            <a:pathLst>
              <a:path w="4980952" h="3731186">
                <a:moveTo>
                  <a:pt x="0" y="0"/>
                </a:moveTo>
                <a:lnTo>
                  <a:pt x="4980951" y="0"/>
                </a:lnTo>
                <a:lnTo>
                  <a:pt x="4980951" y="3731186"/>
                </a:lnTo>
                <a:lnTo>
                  <a:pt x="0" y="3731186"/>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sp>
      <p:sp>
        <p:nvSpPr>
          <p:cNvPr id="6" name="Freeform 6"/>
          <p:cNvSpPr/>
          <p:nvPr/>
        </p:nvSpPr>
        <p:spPr>
          <a:xfrm>
            <a:off x="3431074" y="8919661"/>
            <a:ext cx="2587020" cy="2386526"/>
          </a:xfrm>
          <a:custGeom>
            <a:avLst/>
            <a:gdLst/>
            <a:ahLst/>
            <a:cxnLst/>
            <a:rect l="l" t="t" r="r" b="b"/>
            <a:pathLst>
              <a:path w="2587020" h="2386526">
                <a:moveTo>
                  <a:pt x="0" y="0"/>
                </a:moveTo>
                <a:lnTo>
                  <a:pt x="2587019" y="0"/>
                </a:lnTo>
                <a:lnTo>
                  <a:pt x="2587019" y="2386525"/>
                </a:lnTo>
                <a:lnTo>
                  <a:pt x="0" y="2386525"/>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sp>
      <p:sp>
        <p:nvSpPr>
          <p:cNvPr id="7" name="Freeform 7"/>
          <p:cNvSpPr/>
          <p:nvPr/>
        </p:nvSpPr>
        <p:spPr>
          <a:xfrm>
            <a:off x="-848571" y="-744412"/>
            <a:ext cx="2597326" cy="2796583"/>
          </a:xfrm>
          <a:custGeom>
            <a:avLst/>
            <a:gdLst/>
            <a:ahLst/>
            <a:cxnLst/>
            <a:rect l="l" t="t" r="r" b="b"/>
            <a:pathLst>
              <a:path w="2597326" h="2796583">
                <a:moveTo>
                  <a:pt x="0" y="0"/>
                </a:moveTo>
                <a:lnTo>
                  <a:pt x="2597327" y="0"/>
                </a:lnTo>
                <a:lnTo>
                  <a:pt x="2597327" y="2796583"/>
                </a:lnTo>
                <a:lnTo>
                  <a:pt x="0" y="2796583"/>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sp>
      <p:sp>
        <p:nvSpPr>
          <p:cNvPr id="8" name="TextBox 8"/>
          <p:cNvSpPr txBox="1"/>
          <p:nvPr/>
        </p:nvSpPr>
        <p:spPr>
          <a:xfrm>
            <a:off x="847440" y="3262050"/>
            <a:ext cx="16054648" cy="2686050"/>
          </a:xfrm>
          <a:prstGeom prst="rect">
            <a:avLst/>
          </a:prstGeom>
        </p:spPr>
        <p:txBody>
          <a:bodyPr lIns="0" tIns="0" rIns="0" bIns="0" rtlCol="0" anchor="t">
            <a:spAutoFit/>
          </a:bodyPr>
          <a:lstStyle/>
          <a:p>
            <a:pPr marL="0" lvl="0" indent="0" algn="just">
              <a:lnSpc>
                <a:spcPts val="5399"/>
              </a:lnSpc>
              <a:spcBef>
                <a:spcPct val="0"/>
              </a:spcBef>
            </a:pPr>
            <a:r>
              <a:rPr lang="en-US" sz="3999" spc="239">
                <a:solidFill>
                  <a:srgbClr val="000000"/>
                </a:solidFill>
                <a:latin typeface="Asap"/>
              </a:rPr>
              <a:t>Đồ án lần này nhóm em thực hiện triển khai Wazuh XDR cùng với đó là Snort, Suricata, Modsecurity làm các công cụ bổ trợ để giám sát và có cái nhìn tổng quát hơn về các nguy hiểm, tấn công trong mô hình mạng của nhóm đang bảo vệ.</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id="3" name="Freeform 3"/>
          <p:cNvSpPr/>
          <p:nvPr/>
        </p:nvSpPr>
        <p:spPr>
          <a:xfrm>
            <a:off x="-674156" y="-1322787"/>
            <a:ext cx="4224468" cy="2645573"/>
          </a:xfrm>
          <a:custGeom>
            <a:avLst/>
            <a:gdLst/>
            <a:ahLst/>
            <a:cxnLst/>
            <a:rect l="l" t="t" r="r" b="b"/>
            <a:pathLst>
              <a:path w="4224468" h="2645573">
                <a:moveTo>
                  <a:pt x="0" y="0"/>
                </a:moveTo>
                <a:lnTo>
                  <a:pt x="4224468" y="0"/>
                </a:lnTo>
                <a:lnTo>
                  <a:pt x="4224468" y="2645574"/>
                </a:lnTo>
                <a:lnTo>
                  <a:pt x="0" y="2645574"/>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sp>
        <p:nvSpPr>
          <p:cNvPr id="4" name="Freeform 4"/>
          <p:cNvSpPr/>
          <p:nvPr/>
        </p:nvSpPr>
        <p:spPr>
          <a:xfrm>
            <a:off x="17289828" y="-826710"/>
            <a:ext cx="1996345" cy="2149497"/>
          </a:xfrm>
          <a:custGeom>
            <a:avLst/>
            <a:gdLst/>
            <a:ahLst/>
            <a:cxnLst/>
            <a:rect l="l" t="t" r="r" b="b"/>
            <a:pathLst>
              <a:path w="1996345" h="2149497">
                <a:moveTo>
                  <a:pt x="0" y="0"/>
                </a:moveTo>
                <a:lnTo>
                  <a:pt x="1996344" y="0"/>
                </a:lnTo>
                <a:lnTo>
                  <a:pt x="1996344" y="2149497"/>
                </a:lnTo>
                <a:lnTo>
                  <a:pt x="0" y="2149497"/>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sp>
      <p:sp>
        <p:nvSpPr>
          <p:cNvPr id="5" name="TextBox 5"/>
          <p:cNvSpPr txBox="1"/>
          <p:nvPr/>
        </p:nvSpPr>
        <p:spPr>
          <a:xfrm>
            <a:off x="364395" y="2922162"/>
            <a:ext cx="11610820" cy="710184"/>
          </a:xfrm>
          <a:prstGeom prst="rect">
            <a:avLst/>
          </a:prstGeom>
        </p:spPr>
        <p:txBody>
          <a:bodyPr lIns="0" tIns="0" rIns="0" bIns="0" rtlCol="0" anchor="t">
            <a:spAutoFit/>
          </a:bodyPr>
          <a:lstStyle/>
          <a:p>
            <a:pPr marL="0" lvl="1" indent="0" algn="l">
              <a:lnSpc>
                <a:spcPts val="5238"/>
              </a:lnSpc>
              <a:spcBef>
                <a:spcPct val="0"/>
              </a:spcBef>
            </a:pPr>
            <a:r>
              <a:rPr lang="en-US" sz="5400">
                <a:solidFill>
                  <a:srgbClr val="000000"/>
                </a:solidFill>
                <a:latin typeface="Asap Bold"/>
              </a:rPr>
              <a:t>Kịch bản 6: DHCP starvation Suricata</a:t>
            </a:r>
          </a:p>
        </p:txBody>
      </p:sp>
      <p:sp>
        <p:nvSpPr>
          <p:cNvPr id="6" name="TextBox 6"/>
          <p:cNvSpPr txBox="1"/>
          <p:nvPr/>
        </p:nvSpPr>
        <p:spPr>
          <a:xfrm>
            <a:off x="364395" y="5936081"/>
            <a:ext cx="11786884" cy="710184"/>
          </a:xfrm>
          <a:prstGeom prst="rect">
            <a:avLst/>
          </a:prstGeom>
        </p:spPr>
        <p:txBody>
          <a:bodyPr lIns="0" tIns="0" rIns="0" bIns="0" rtlCol="0" anchor="t">
            <a:spAutoFit/>
          </a:bodyPr>
          <a:lstStyle/>
          <a:p>
            <a:pPr marL="0" lvl="1" indent="0" algn="l">
              <a:lnSpc>
                <a:spcPts val="5238"/>
              </a:lnSpc>
              <a:spcBef>
                <a:spcPct val="0"/>
              </a:spcBef>
            </a:pPr>
            <a:r>
              <a:rPr lang="en-US" sz="5400">
                <a:solidFill>
                  <a:srgbClr val="000000"/>
                </a:solidFill>
                <a:latin typeface="Asap Bold"/>
              </a:rPr>
              <a:t>Kịch bản 7: Active Response Suricata</a:t>
            </a:r>
          </a:p>
        </p:txBody>
      </p:sp>
      <p:sp>
        <p:nvSpPr>
          <p:cNvPr id="7" name="TextBox 7"/>
          <p:cNvSpPr txBox="1"/>
          <p:nvPr/>
        </p:nvSpPr>
        <p:spPr>
          <a:xfrm>
            <a:off x="364395" y="1133475"/>
            <a:ext cx="11610820" cy="710184"/>
          </a:xfrm>
          <a:prstGeom prst="rect">
            <a:avLst/>
          </a:prstGeom>
        </p:spPr>
        <p:txBody>
          <a:bodyPr lIns="0" tIns="0" rIns="0" bIns="0" rtlCol="0" anchor="t">
            <a:spAutoFit/>
          </a:bodyPr>
          <a:lstStyle/>
          <a:p>
            <a:pPr marL="0" lvl="1" indent="0" algn="l">
              <a:lnSpc>
                <a:spcPts val="5238"/>
              </a:lnSpc>
              <a:spcBef>
                <a:spcPct val="0"/>
              </a:spcBef>
            </a:pPr>
            <a:r>
              <a:rPr lang="en-US" sz="5400">
                <a:solidFill>
                  <a:srgbClr val="000000"/>
                </a:solidFill>
                <a:latin typeface="Asap Bold"/>
              </a:rPr>
              <a:t>Các kịch bản liên quan đến NIDPS</a:t>
            </a:r>
          </a:p>
        </p:txBody>
      </p:sp>
      <p:sp>
        <p:nvSpPr>
          <p:cNvPr id="8" name="TextBox 8"/>
          <p:cNvSpPr txBox="1"/>
          <p:nvPr/>
        </p:nvSpPr>
        <p:spPr>
          <a:xfrm>
            <a:off x="364395" y="4516244"/>
            <a:ext cx="12231436" cy="516890"/>
          </a:xfrm>
          <a:prstGeom prst="rect">
            <a:avLst/>
          </a:prstGeom>
        </p:spPr>
        <p:txBody>
          <a:bodyPr lIns="0" tIns="0" rIns="0" bIns="0" rtlCol="0" anchor="t">
            <a:spAutoFit/>
          </a:bodyPr>
          <a:lstStyle/>
          <a:p>
            <a:pPr marL="0" lvl="1" indent="0" algn="just">
              <a:lnSpc>
                <a:spcPts val="3879"/>
              </a:lnSpc>
              <a:spcBef>
                <a:spcPct val="0"/>
              </a:spcBef>
            </a:pPr>
            <a:r>
              <a:rPr lang="en-US" sz="3999">
                <a:solidFill>
                  <a:srgbClr val="000000"/>
                </a:solidFill>
                <a:latin typeface="Asap"/>
              </a:rPr>
              <a:t>Phát hiện tấn công DHCP starvation sử dụng Suricata</a:t>
            </a:r>
          </a:p>
        </p:txBody>
      </p:sp>
      <p:sp>
        <p:nvSpPr>
          <p:cNvPr id="9" name="TextBox 9"/>
          <p:cNvSpPr txBox="1"/>
          <p:nvPr/>
        </p:nvSpPr>
        <p:spPr>
          <a:xfrm>
            <a:off x="364395" y="7351115"/>
            <a:ext cx="16456968" cy="1002665"/>
          </a:xfrm>
          <a:prstGeom prst="rect">
            <a:avLst/>
          </a:prstGeom>
        </p:spPr>
        <p:txBody>
          <a:bodyPr lIns="0" tIns="0" rIns="0" bIns="0" rtlCol="0" anchor="t">
            <a:spAutoFit/>
          </a:bodyPr>
          <a:lstStyle/>
          <a:p>
            <a:pPr marL="0" lvl="1" indent="0" algn="just">
              <a:lnSpc>
                <a:spcPts val="3879"/>
              </a:lnSpc>
              <a:spcBef>
                <a:spcPct val="0"/>
              </a:spcBef>
            </a:pPr>
            <a:r>
              <a:rPr lang="en-US" sz="3999">
                <a:solidFill>
                  <a:srgbClr val="000000"/>
                </a:solidFill>
                <a:latin typeface="Asap"/>
              </a:rPr>
              <a:t>Phát hiện Nmap scan và tấn công Dos bằng Suricata, sau đó thực hiện active response của wazuh để ngăn chặn ip của attacker</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id="3" name="Freeform 3"/>
          <p:cNvSpPr/>
          <p:nvPr/>
        </p:nvSpPr>
        <p:spPr>
          <a:xfrm>
            <a:off x="-674156" y="-1322787"/>
            <a:ext cx="4224468" cy="2645573"/>
          </a:xfrm>
          <a:custGeom>
            <a:avLst/>
            <a:gdLst/>
            <a:ahLst/>
            <a:cxnLst/>
            <a:rect l="l" t="t" r="r" b="b"/>
            <a:pathLst>
              <a:path w="4224468" h="2645573">
                <a:moveTo>
                  <a:pt x="0" y="0"/>
                </a:moveTo>
                <a:lnTo>
                  <a:pt x="4224468" y="0"/>
                </a:lnTo>
                <a:lnTo>
                  <a:pt x="4224468" y="2645574"/>
                </a:lnTo>
                <a:lnTo>
                  <a:pt x="0" y="2645574"/>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sp>
        <p:nvSpPr>
          <p:cNvPr id="4" name="Freeform 4"/>
          <p:cNvSpPr/>
          <p:nvPr/>
        </p:nvSpPr>
        <p:spPr>
          <a:xfrm>
            <a:off x="17289828" y="-826710"/>
            <a:ext cx="1996345" cy="2149497"/>
          </a:xfrm>
          <a:custGeom>
            <a:avLst/>
            <a:gdLst/>
            <a:ahLst/>
            <a:cxnLst/>
            <a:rect l="l" t="t" r="r" b="b"/>
            <a:pathLst>
              <a:path w="1996345" h="2149497">
                <a:moveTo>
                  <a:pt x="0" y="0"/>
                </a:moveTo>
                <a:lnTo>
                  <a:pt x="1996344" y="0"/>
                </a:lnTo>
                <a:lnTo>
                  <a:pt x="1996344" y="2149497"/>
                </a:lnTo>
                <a:lnTo>
                  <a:pt x="0" y="2149497"/>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sp>
      <p:sp>
        <p:nvSpPr>
          <p:cNvPr id="5" name="TextBox 5"/>
          <p:cNvSpPr txBox="1"/>
          <p:nvPr/>
        </p:nvSpPr>
        <p:spPr>
          <a:xfrm>
            <a:off x="288939" y="1427562"/>
            <a:ext cx="15383616" cy="710184"/>
          </a:xfrm>
          <a:prstGeom prst="rect">
            <a:avLst/>
          </a:prstGeom>
        </p:spPr>
        <p:txBody>
          <a:bodyPr lIns="0" tIns="0" rIns="0" bIns="0" rtlCol="0" anchor="t">
            <a:spAutoFit/>
          </a:bodyPr>
          <a:lstStyle/>
          <a:p>
            <a:pPr marL="0" lvl="1" indent="0" algn="l">
              <a:lnSpc>
                <a:spcPts val="5238"/>
              </a:lnSpc>
              <a:spcBef>
                <a:spcPct val="0"/>
              </a:spcBef>
            </a:pPr>
            <a:r>
              <a:rPr lang="en-US" sz="5400">
                <a:solidFill>
                  <a:srgbClr val="000000"/>
                </a:solidFill>
                <a:latin typeface="Asap Bold"/>
              </a:rPr>
              <a:t>Kịch bản 8: Building IoC files for threat intelligence</a:t>
            </a:r>
          </a:p>
        </p:txBody>
      </p:sp>
      <p:sp>
        <p:nvSpPr>
          <p:cNvPr id="6" name="TextBox 6"/>
          <p:cNvSpPr txBox="1"/>
          <p:nvPr/>
        </p:nvSpPr>
        <p:spPr>
          <a:xfrm>
            <a:off x="858950" y="3436808"/>
            <a:ext cx="14813605" cy="2945765"/>
          </a:xfrm>
          <a:prstGeom prst="rect">
            <a:avLst/>
          </a:prstGeom>
        </p:spPr>
        <p:txBody>
          <a:bodyPr lIns="0" tIns="0" rIns="0" bIns="0" rtlCol="0" anchor="t">
            <a:spAutoFit/>
          </a:bodyPr>
          <a:lstStyle/>
          <a:p>
            <a:pPr marL="0" lvl="1" indent="0" algn="just">
              <a:lnSpc>
                <a:spcPts val="3879"/>
              </a:lnSpc>
              <a:spcBef>
                <a:spcPct val="0"/>
              </a:spcBef>
            </a:pPr>
            <a:r>
              <a:rPr lang="en-US" sz="3999">
                <a:solidFill>
                  <a:srgbClr val="000000"/>
                </a:solidFill>
                <a:latin typeface="Asap"/>
              </a:rPr>
              <a:t>Các cảnh báo bảo mật xuất hiện trên bảng điều khiển khi một cuộc tấn công hoặc hoạt động đáng ngờ xảy ra trong cơ sở hạ tầng. Một số cảnh báo này chứa IoCs mà các chuyên gia pháp chứng sử dụng để nâng cao threat intelligent. Nhóm cấu hình Wazuh để trích xuất và lưu trữ IoCs từ các cảnh báo, sử dụng script Python và module phản ứng hoạt động của Wazuh</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id="3" name="Freeform 3"/>
          <p:cNvSpPr/>
          <p:nvPr/>
        </p:nvSpPr>
        <p:spPr>
          <a:xfrm>
            <a:off x="-674156" y="-1322787"/>
            <a:ext cx="4224468" cy="2645573"/>
          </a:xfrm>
          <a:custGeom>
            <a:avLst/>
            <a:gdLst/>
            <a:ahLst/>
            <a:cxnLst/>
            <a:rect l="l" t="t" r="r" b="b"/>
            <a:pathLst>
              <a:path w="4224468" h="2645573">
                <a:moveTo>
                  <a:pt x="0" y="0"/>
                </a:moveTo>
                <a:lnTo>
                  <a:pt x="4224468" y="0"/>
                </a:lnTo>
                <a:lnTo>
                  <a:pt x="4224468" y="2645574"/>
                </a:lnTo>
                <a:lnTo>
                  <a:pt x="0" y="2645574"/>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sp>
        <p:nvSpPr>
          <p:cNvPr id="4" name="Freeform 4"/>
          <p:cNvSpPr/>
          <p:nvPr/>
        </p:nvSpPr>
        <p:spPr>
          <a:xfrm>
            <a:off x="17289828" y="-826710"/>
            <a:ext cx="1996345" cy="2149497"/>
          </a:xfrm>
          <a:custGeom>
            <a:avLst/>
            <a:gdLst/>
            <a:ahLst/>
            <a:cxnLst/>
            <a:rect l="l" t="t" r="r" b="b"/>
            <a:pathLst>
              <a:path w="1996345" h="2149497">
                <a:moveTo>
                  <a:pt x="0" y="0"/>
                </a:moveTo>
                <a:lnTo>
                  <a:pt x="1996344" y="0"/>
                </a:lnTo>
                <a:lnTo>
                  <a:pt x="1996344" y="2149497"/>
                </a:lnTo>
                <a:lnTo>
                  <a:pt x="0" y="2149497"/>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sp>
      <p:sp>
        <p:nvSpPr>
          <p:cNvPr id="5" name="TextBox 5"/>
          <p:cNvSpPr txBox="1"/>
          <p:nvPr/>
        </p:nvSpPr>
        <p:spPr>
          <a:xfrm>
            <a:off x="288939" y="1427562"/>
            <a:ext cx="15383616" cy="666849"/>
          </a:xfrm>
          <a:prstGeom prst="rect">
            <a:avLst/>
          </a:prstGeom>
        </p:spPr>
        <p:txBody>
          <a:bodyPr lIns="0" tIns="0" rIns="0" bIns="0" rtlCol="0" anchor="t">
            <a:spAutoFit/>
          </a:bodyPr>
          <a:lstStyle/>
          <a:p>
            <a:pPr marL="0" lvl="1" indent="0" algn="l">
              <a:lnSpc>
                <a:spcPts val="5238"/>
              </a:lnSpc>
              <a:spcBef>
                <a:spcPct val="0"/>
              </a:spcBef>
            </a:pPr>
            <a:r>
              <a:rPr lang="en-US" sz="5400" dirty="0">
                <a:solidFill>
                  <a:srgbClr val="000000"/>
                </a:solidFill>
                <a:latin typeface="Asap Bold"/>
              </a:rPr>
              <a:t>Link video demo </a:t>
            </a:r>
            <a:r>
              <a:rPr lang="en-US" sz="5400" dirty="0" err="1">
                <a:solidFill>
                  <a:srgbClr val="000000"/>
                </a:solidFill>
                <a:latin typeface="Asap Bold"/>
              </a:rPr>
              <a:t>các</a:t>
            </a:r>
            <a:r>
              <a:rPr lang="en-US" sz="5400" dirty="0">
                <a:solidFill>
                  <a:srgbClr val="000000"/>
                </a:solidFill>
                <a:latin typeface="Asap Bold"/>
              </a:rPr>
              <a:t> </a:t>
            </a:r>
            <a:r>
              <a:rPr lang="en-US" sz="5400" dirty="0" err="1">
                <a:solidFill>
                  <a:srgbClr val="000000"/>
                </a:solidFill>
                <a:latin typeface="Asap Bold"/>
              </a:rPr>
              <a:t>kịch</a:t>
            </a:r>
            <a:r>
              <a:rPr lang="en-US" sz="5400" dirty="0">
                <a:solidFill>
                  <a:srgbClr val="000000"/>
                </a:solidFill>
                <a:latin typeface="Asap Bold"/>
              </a:rPr>
              <a:t> </a:t>
            </a:r>
            <a:r>
              <a:rPr lang="en-US" sz="5400" dirty="0" err="1">
                <a:solidFill>
                  <a:srgbClr val="000000"/>
                </a:solidFill>
                <a:latin typeface="Asap Bold"/>
              </a:rPr>
              <a:t>bản</a:t>
            </a:r>
            <a:endParaRPr lang="en-US" sz="5400" dirty="0">
              <a:solidFill>
                <a:srgbClr val="000000"/>
              </a:solidFill>
              <a:latin typeface="Asap Bold"/>
            </a:endParaRPr>
          </a:p>
        </p:txBody>
      </p:sp>
      <p:sp>
        <p:nvSpPr>
          <p:cNvPr id="6" name="TextBox 6"/>
          <p:cNvSpPr txBox="1"/>
          <p:nvPr/>
        </p:nvSpPr>
        <p:spPr>
          <a:xfrm>
            <a:off x="858950" y="3436808"/>
            <a:ext cx="14813605" cy="1000274"/>
          </a:xfrm>
          <a:prstGeom prst="rect">
            <a:avLst/>
          </a:prstGeom>
        </p:spPr>
        <p:txBody>
          <a:bodyPr lIns="0" tIns="0" rIns="0" bIns="0" rtlCol="0" anchor="t">
            <a:spAutoFit/>
          </a:bodyPr>
          <a:lstStyle/>
          <a:p>
            <a:pPr marL="0" lvl="1" indent="0" algn="just">
              <a:lnSpc>
                <a:spcPts val="3879"/>
              </a:lnSpc>
              <a:spcBef>
                <a:spcPct val="0"/>
              </a:spcBef>
            </a:pPr>
            <a:r>
              <a:rPr lang="en-US" sz="3999" dirty="0">
                <a:solidFill>
                  <a:srgbClr val="000000"/>
                </a:solidFill>
                <a:latin typeface="Asap"/>
              </a:rPr>
              <a:t>https://drive.google.com/drive/folders/1w4FJUV08JElsBTyrj3ZmATvQkm0nR0I1?usp=sharing</a:t>
            </a:r>
          </a:p>
        </p:txBody>
      </p:sp>
    </p:spTree>
    <p:extLst>
      <p:ext uri="{BB962C8B-B14F-4D97-AF65-F5344CB8AC3E}">
        <p14:creationId xmlns:p14="http://schemas.microsoft.com/office/powerpoint/2010/main" val="21961999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id="3" name="TextBox 3"/>
          <p:cNvSpPr txBox="1"/>
          <p:nvPr/>
        </p:nvSpPr>
        <p:spPr>
          <a:xfrm>
            <a:off x="1479798" y="663404"/>
            <a:ext cx="8124374" cy="1052195"/>
          </a:xfrm>
          <a:prstGeom prst="rect">
            <a:avLst/>
          </a:prstGeom>
        </p:spPr>
        <p:txBody>
          <a:bodyPr lIns="0" tIns="0" rIns="0" bIns="0" rtlCol="0" anchor="t">
            <a:spAutoFit/>
          </a:bodyPr>
          <a:lstStyle/>
          <a:p>
            <a:pPr algn="l">
              <a:lnSpc>
                <a:spcPts val="6789"/>
              </a:lnSpc>
            </a:pPr>
            <a:r>
              <a:rPr lang="en-US" sz="6999">
                <a:solidFill>
                  <a:srgbClr val="000000"/>
                </a:solidFill>
                <a:latin typeface="Calibri (MS) Bold"/>
              </a:rPr>
              <a:t>Các công nghệ hỗ trợ</a:t>
            </a:r>
          </a:p>
        </p:txBody>
      </p:sp>
      <p:sp>
        <p:nvSpPr>
          <p:cNvPr id="4" name="Freeform 4"/>
          <p:cNvSpPr/>
          <p:nvPr/>
        </p:nvSpPr>
        <p:spPr>
          <a:xfrm>
            <a:off x="-1485381" y="9637853"/>
            <a:ext cx="3870946" cy="950141"/>
          </a:xfrm>
          <a:custGeom>
            <a:avLst/>
            <a:gdLst/>
            <a:ahLst/>
            <a:cxnLst/>
            <a:rect l="l" t="t" r="r" b="b"/>
            <a:pathLst>
              <a:path w="3870946" h="950141">
                <a:moveTo>
                  <a:pt x="0" y="0"/>
                </a:moveTo>
                <a:lnTo>
                  <a:pt x="3870946" y="0"/>
                </a:lnTo>
                <a:lnTo>
                  <a:pt x="3870946" y="950141"/>
                </a:lnTo>
                <a:lnTo>
                  <a:pt x="0" y="95014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a:off x="13307048" y="-2440271"/>
            <a:ext cx="4980952" cy="3731186"/>
          </a:xfrm>
          <a:custGeom>
            <a:avLst/>
            <a:gdLst/>
            <a:ahLst/>
            <a:cxnLst/>
            <a:rect l="l" t="t" r="r" b="b"/>
            <a:pathLst>
              <a:path w="4980952" h="3731186">
                <a:moveTo>
                  <a:pt x="0" y="0"/>
                </a:moveTo>
                <a:lnTo>
                  <a:pt x="4980952" y="0"/>
                </a:lnTo>
                <a:lnTo>
                  <a:pt x="4980952" y="3731186"/>
                </a:lnTo>
                <a:lnTo>
                  <a:pt x="0" y="3731186"/>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sp>
      <p:sp>
        <p:nvSpPr>
          <p:cNvPr id="6" name="Freeform 6"/>
          <p:cNvSpPr/>
          <p:nvPr/>
        </p:nvSpPr>
        <p:spPr>
          <a:xfrm>
            <a:off x="15965790" y="9637853"/>
            <a:ext cx="2587020" cy="2386526"/>
          </a:xfrm>
          <a:custGeom>
            <a:avLst/>
            <a:gdLst/>
            <a:ahLst/>
            <a:cxnLst/>
            <a:rect l="l" t="t" r="r" b="b"/>
            <a:pathLst>
              <a:path w="2587020" h="2386526">
                <a:moveTo>
                  <a:pt x="0" y="0"/>
                </a:moveTo>
                <a:lnTo>
                  <a:pt x="2587020" y="0"/>
                </a:lnTo>
                <a:lnTo>
                  <a:pt x="2587020" y="2386526"/>
                </a:lnTo>
                <a:lnTo>
                  <a:pt x="0" y="2386526"/>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sp>
      <p:sp>
        <p:nvSpPr>
          <p:cNvPr id="7" name="Freeform 7"/>
          <p:cNvSpPr/>
          <p:nvPr/>
        </p:nvSpPr>
        <p:spPr>
          <a:xfrm>
            <a:off x="-848571" y="-744412"/>
            <a:ext cx="2597326" cy="2796583"/>
          </a:xfrm>
          <a:custGeom>
            <a:avLst/>
            <a:gdLst/>
            <a:ahLst/>
            <a:cxnLst/>
            <a:rect l="l" t="t" r="r" b="b"/>
            <a:pathLst>
              <a:path w="2597326" h="2796583">
                <a:moveTo>
                  <a:pt x="0" y="0"/>
                </a:moveTo>
                <a:lnTo>
                  <a:pt x="2597327" y="0"/>
                </a:lnTo>
                <a:lnTo>
                  <a:pt x="2597327" y="2796583"/>
                </a:lnTo>
                <a:lnTo>
                  <a:pt x="0" y="2796583"/>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sp>
      <p:sp>
        <p:nvSpPr>
          <p:cNvPr id="8" name="Freeform 8"/>
          <p:cNvSpPr/>
          <p:nvPr/>
        </p:nvSpPr>
        <p:spPr>
          <a:xfrm>
            <a:off x="13671464" y="6437429"/>
            <a:ext cx="3337440" cy="3149415"/>
          </a:xfrm>
          <a:custGeom>
            <a:avLst/>
            <a:gdLst/>
            <a:ahLst/>
            <a:cxnLst/>
            <a:rect l="l" t="t" r="r" b="b"/>
            <a:pathLst>
              <a:path w="3337440" h="3149415">
                <a:moveTo>
                  <a:pt x="0" y="0"/>
                </a:moveTo>
                <a:lnTo>
                  <a:pt x="3337439" y="0"/>
                </a:lnTo>
                <a:lnTo>
                  <a:pt x="3337439" y="3149415"/>
                </a:lnTo>
                <a:lnTo>
                  <a:pt x="0" y="3149415"/>
                </a:lnTo>
                <a:lnTo>
                  <a:pt x="0" y="0"/>
                </a:lnTo>
                <a:close/>
              </a:path>
            </a:pathLst>
          </a:custGeom>
          <a:blipFill>
            <a:blip r:embed="rId11"/>
            <a:stretch>
              <a:fillRect/>
            </a:stretch>
          </a:blipFill>
        </p:spPr>
      </p:sp>
      <p:sp>
        <p:nvSpPr>
          <p:cNvPr id="9" name="Freeform 9"/>
          <p:cNvSpPr/>
          <p:nvPr/>
        </p:nvSpPr>
        <p:spPr>
          <a:xfrm>
            <a:off x="13671464" y="2248877"/>
            <a:ext cx="3130247" cy="3160346"/>
          </a:xfrm>
          <a:custGeom>
            <a:avLst/>
            <a:gdLst/>
            <a:ahLst/>
            <a:cxnLst/>
            <a:rect l="l" t="t" r="r" b="b"/>
            <a:pathLst>
              <a:path w="3130247" h="3160346">
                <a:moveTo>
                  <a:pt x="0" y="0"/>
                </a:moveTo>
                <a:lnTo>
                  <a:pt x="3130247" y="0"/>
                </a:lnTo>
                <a:lnTo>
                  <a:pt x="3130247" y="3160346"/>
                </a:lnTo>
                <a:lnTo>
                  <a:pt x="0" y="3160346"/>
                </a:lnTo>
                <a:lnTo>
                  <a:pt x="0" y="0"/>
                </a:lnTo>
                <a:close/>
              </a:path>
            </a:pathLst>
          </a:custGeom>
          <a:blipFill>
            <a:blip r:embed="rId12"/>
            <a:stretch>
              <a:fillRect/>
            </a:stretch>
          </a:blipFill>
        </p:spPr>
      </p:sp>
      <p:sp>
        <p:nvSpPr>
          <p:cNvPr id="10" name="TextBox 10"/>
          <p:cNvSpPr txBox="1"/>
          <p:nvPr/>
        </p:nvSpPr>
        <p:spPr>
          <a:xfrm>
            <a:off x="771984" y="2457450"/>
            <a:ext cx="11034696" cy="2686050"/>
          </a:xfrm>
          <a:prstGeom prst="rect">
            <a:avLst/>
          </a:prstGeom>
        </p:spPr>
        <p:txBody>
          <a:bodyPr lIns="0" tIns="0" rIns="0" bIns="0" rtlCol="0" anchor="t">
            <a:spAutoFit/>
          </a:bodyPr>
          <a:lstStyle/>
          <a:p>
            <a:pPr marL="0" lvl="0" indent="0" algn="just">
              <a:lnSpc>
                <a:spcPts val="5399"/>
              </a:lnSpc>
              <a:spcBef>
                <a:spcPct val="0"/>
              </a:spcBef>
            </a:pPr>
            <a:r>
              <a:rPr lang="en-US" sz="3999" spc="239">
                <a:solidFill>
                  <a:srgbClr val="000000"/>
                </a:solidFill>
                <a:latin typeface="Asap Bold"/>
              </a:rPr>
              <a:t>Mod Security:</a:t>
            </a:r>
            <a:r>
              <a:rPr lang="en-US" sz="3999" spc="239">
                <a:solidFill>
                  <a:srgbClr val="000000"/>
                </a:solidFill>
                <a:latin typeface="Asap"/>
              </a:rPr>
              <a:t> một công cụ WAF mạnh mẽ, giúp bảo vệ các ứng dụng web khỏi các cuộc tấn công và đe dọa an ninh, đồng thời cung cấp giám sát và ghi log hoạt động</a:t>
            </a:r>
          </a:p>
        </p:txBody>
      </p:sp>
      <p:sp>
        <p:nvSpPr>
          <p:cNvPr id="11" name="TextBox 11"/>
          <p:cNvSpPr txBox="1"/>
          <p:nvPr/>
        </p:nvSpPr>
        <p:spPr>
          <a:xfrm>
            <a:off x="771984" y="6347257"/>
            <a:ext cx="11034696" cy="2686050"/>
          </a:xfrm>
          <a:prstGeom prst="rect">
            <a:avLst/>
          </a:prstGeom>
        </p:spPr>
        <p:txBody>
          <a:bodyPr lIns="0" tIns="0" rIns="0" bIns="0" rtlCol="0" anchor="t">
            <a:spAutoFit/>
          </a:bodyPr>
          <a:lstStyle/>
          <a:p>
            <a:pPr marL="0" lvl="0" indent="0" algn="just">
              <a:lnSpc>
                <a:spcPts val="5399"/>
              </a:lnSpc>
              <a:spcBef>
                <a:spcPct val="0"/>
              </a:spcBef>
            </a:pPr>
            <a:r>
              <a:rPr lang="en-US" sz="3999" spc="239">
                <a:solidFill>
                  <a:srgbClr val="000000"/>
                </a:solidFill>
                <a:latin typeface="Asap Bold"/>
              </a:rPr>
              <a:t>DVWA:</a:t>
            </a:r>
            <a:r>
              <a:rPr lang="en-US" sz="3999" spc="239">
                <a:solidFill>
                  <a:srgbClr val="000000"/>
                </a:solidFill>
                <a:latin typeface="Asap"/>
              </a:rPr>
              <a:t> Damn Vulnerable Web Application là một ứng dụng web cố ý có lỗ hổng bảo mật, được sử dụng để luyện tập và kiểm tra các kỹ năng bảo mật ứng dụng web</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id="3" name="TextBox 3"/>
          <p:cNvSpPr txBox="1"/>
          <p:nvPr/>
        </p:nvSpPr>
        <p:spPr>
          <a:xfrm>
            <a:off x="1479798" y="663404"/>
            <a:ext cx="8124374" cy="1052195"/>
          </a:xfrm>
          <a:prstGeom prst="rect">
            <a:avLst/>
          </a:prstGeom>
        </p:spPr>
        <p:txBody>
          <a:bodyPr lIns="0" tIns="0" rIns="0" bIns="0" rtlCol="0" anchor="t">
            <a:spAutoFit/>
          </a:bodyPr>
          <a:lstStyle/>
          <a:p>
            <a:pPr algn="l">
              <a:lnSpc>
                <a:spcPts val="6789"/>
              </a:lnSpc>
            </a:pPr>
            <a:r>
              <a:rPr lang="en-US" sz="6999">
                <a:solidFill>
                  <a:srgbClr val="000000"/>
                </a:solidFill>
                <a:latin typeface="Calibri (MS) Bold"/>
              </a:rPr>
              <a:t>Các công nghệ hỗ trợ</a:t>
            </a:r>
          </a:p>
        </p:txBody>
      </p:sp>
      <p:sp>
        <p:nvSpPr>
          <p:cNvPr id="4" name="Freeform 4"/>
          <p:cNvSpPr/>
          <p:nvPr/>
        </p:nvSpPr>
        <p:spPr>
          <a:xfrm>
            <a:off x="-1485381" y="9637853"/>
            <a:ext cx="3870946" cy="950141"/>
          </a:xfrm>
          <a:custGeom>
            <a:avLst/>
            <a:gdLst/>
            <a:ahLst/>
            <a:cxnLst/>
            <a:rect l="l" t="t" r="r" b="b"/>
            <a:pathLst>
              <a:path w="3870946" h="950141">
                <a:moveTo>
                  <a:pt x="0" y="0"/>
                </a:moveTo>
                <a:lnTo>
                  <a:pt x="3870946" y="0"/>
                </a:lnTo>
                <a:lnTo>
                  <a:pt x="3870946" y="950141"/>
                </a:lnTo>
                <a:lnTo>
                  <a:pt x="0" y="95014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a:off x="13307048" y="-2440271"/>
            <a:ext cx="4980952" cy="3731186"/>
          </a:xfrm>
          <a:custGeom>
            <a:avLst/>
            <a:gdLst/>
            <a:ahLst/>
            <a:cxnLst/>
            <a:rect l="l" t="t" r="r" b="b"/>
            <a:pathLst>
              <a:path w="4980952" h="3731186">
                <a:moveTo>
                  <a:pt x="0" y="0"/>
                </a:moveTo>
                <a:lnTo>
                  <a:pt x="4980952" y="0"/>
                </a:lnTo>
                <a:lnTo>
                  <a:pt x="4980952" y="3731186"/>
                </a:lnTo>
                <a:lnTo>
                  <a:pt x="0" y="3731186"/>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sp>
      <p:sp>
        <p:nvSpPr>
          <p:cNvPr id="6" name="Freeform 6"/>
          <p:cNvSpPr/>
          <p:nvPr/>
        </p:nvSpPr>
        <p:spPr>
          <a:xfrm>
            <a:off x="15965790" y="9637853"/>
            <a:ext cx="2587020" cy="2386526"/>
          </a:xfrm>
          <a:custGeom>
            <a:avLst/>
            <a:gdLst/>
            <a:ahLst/>
            <a:cxnLst/>
            <a:rect l="l" t="t" r="r" b="b"/>
            <a:pathLst>
              <a:path w="2587020" h="2386526">
                <a:moveTo>
                  <a:pt x="0" y="0"/>
                </a:moveTo>
                <a:lnTo>
                  <a:pt x="2587020" y="0"/>
                </a:lnTo>
                <a:lnTo>
                  <a:pt x="2587020" y="2386526"/>
                </a:lnTo>
                <a:lnTo>
                  <a:pt x="0" y="2386526"/>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sp>
      <p:sp>
        <p:nvSpPr>
          <p:cNvPr id="7" name="Freeform 7"/>
          <p:cNvSpPr/>
          <p:nvPr/>
        </p:nvSpPr>
        <p:spPr>
          <a:xfrm>
            <a:off x="-848571" y="-744412"/>
            <a:ext cx="2597326" cy="2796583"/>
          </a:xfrm>
          <a:custGeom>
            <a:avLst/>
            <a:gdLst/>
            <a:ahLst/>
            <a:cxnLst/>
            <a:rect l="l" t="t" r="r" b="b"/>
            <a:pathLst>
              <a:path w="2597326" h="2796583">
                <a:moveTo>
                  <a:pt x="0" y="0"/>
                </a:moveTo>
                <a:lnTo>
                  <a:pt x="2597327" y="0"/>
                </a:lnTo>
                <a:lnTo>
                  <a:pt x="2597327" y="2796583"/>
                </a:lnTo>
                <a:lnTo>
                  <a:pt x="0" y="2796583"/>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sp>
      <p:sp>
        <p:nvSpPr>
          <p:cNvPr id="8" name="Freeform 8"/>
          <p:cNvSpPr/>
          <p:nvPr/>
        </p:nvSpPr>
        <p:spPr>
          <a:xfrm>
            <a:off x="13671464" y="2244099"/>
            <a:ext cx="3337440" cy="2899401"/>
          </a:xfrm>
          <a:custGeom>
            <a:avLst/>
            <a:gdLst/>
            <a:ahLst/>
            <a:cxnLst/>
            <a:rect l="l" t="t" r="r" b="b"/>
            <a:pathLst>
              <a:path w="3337440" h="2899401">
                <a:moveTo>
                  <a:pt x="0" y="0"/>
                </a:moveTo>
                <a:lnTo>
                  <a:pt x="3337439" y="0"/>
                </a:lnTo>
                <a:lnTo>
                  <a:pt x="3337439" y="2899401"/>
                </a:lnTo>
                <a:lnTo>
                  <a:pt x="0" y="2899401"/>
                </a:lnTo>
                <a:lnTo>
                  <a:pt x="0" y="0"/>
                </a:lnTo>
                <a:close/>
              </a:path>
            </a:pathLst>
          </a:custGeom>
          <a:blipFill>
            <a:blip r:embed="rId11"/>
            <a:stretch>
              <a:fillRect/>
            </a:stretch>
          </a:blipFill>
        </p:spPr>
      </p:sp>
      <p:sp>
        <p:nvSpPr>
          <p:cNvPr id="9" name="TextBox 9"/>
          <p:cNvSpPr txBox="1"/>
          <p:nvPr/>
        </p:nvSpPr>
        <p:spPr>
          <a:xfrm>
            <a:off x="771984" y="2457450"/>
            <a:ext cx="11034696" cy="2686050"/>
          </a:xfrm>
          <a:prstGeom prst="rect">
            <a:avLst/>
          </a:prstGeom>
        </p:spPr>
        <p:txBody>
          <a:bodyPr lIns="0" tIns="0" rIns="0" bIns="0" rtlCol="0" anchor="t">
            <a:spAutoFit/>
          </a:bodyPr>
          <a:lstStyle/>
          <a:p>
            <a:pPr marL="0" lvl="0" indent="0" algn="just">
              <a:lnSpc>
                <a:spcPts val="5399"/>
              </a:lnSpc>
              <a:spcBef>
                <a:spcPct val="0"/>
              </a:spcBef>
            </a:pPr>
            <a:r>
              <a:rPr lang="en-US" sz="3999" spc="239">
                <a:solidFill>
                  <a:srgbClr val="000000"/>
                </a:solidFill>
                <a:latin typeface="Asap Bold"/>
              </a:rPr>
              <a:t>Snort:</a:t>
            </a:r>
            <a:r>
              <a:rPr lang="en-US" sz="3999" spc="239">
                <a:solidFill>
                  <a:srgbClr val="000000"/>
                </a:solidFill>
                <a:latin typeface="Asap"/>
              </a:rPr>
              <a:t>  là một công cụ IDS mạnh mẽ và linh hoạt, được sử dụng rộng rãi để giám sát và phát hiện các hoạt động mạng bất thường hoặc tấn công</a:t>
            </a:r>
          </a:p>
        </p:txBody>
      </p:sp>
      <p:sp>
        <p:nvSpPr>
          <p:cNvPr id="10" name="TextBox 10"/>
          <p:cNvSpPr txBox="1"/>
          <p:nvPr/>
        </p:nvSpPr>
        <p:spPr>
          <a:xfrm>
            <a:off x="771984" y="6347257"/>
            <a:ext cx="11034696" cy="2686050"/>
          </a:xfrm>
          <a:prstGeom prst="rect">
            <a:avLst/>
          </a:prstGeom>
        </p:spPr>
        <p:txBody>
          <a:bodyPr lIns="0" tIns="0" rIns="0" bIns="0" rtlCol="0" anchor="t">
            <a:spAutoFit/>
          </a:bodyPr>
          <a:lstStyle/>
          <a:p>
            <a:pPr marL="0" lvl="0" indent="0" algn="just">
              <a:lnSpc>
                <a:spcPts val="5399"/>
              </a:lnSpc>
              <a:spcBef>
                <a:spcPct val="0"/>
              </a:spcBef>
            </a:pPr>
            <a:r>
              <a:rPr lang="en-US" sz="3999" spc="239">
                <a:solidFill>
                  <a:srgbClr val="000000"/>
                </a:solidFill>
                <a:latin typeface="Asap Bold"/>
              </a:rPr>
              <a:t>ELK:</a:t>
            </a:r>
            <a:r>
              <a:rPr lang="en-US" sz="3999" spc="239">
                <a:solidFill>
                  <a:srgbClr val="000000"/>
                </a:solidFill>
                <a:latin typeface="Asap"/>
              </a:rPr>
              <a:t> Bộ công cụ bao gồm Elasticsearch, Logstash và Kibana, có khả năng thu thập, chuyển đổi, lưu trữ, tìm kiếm và phân tích dữ liệu log</a:t>
            </a:r>
          </a:p>
        </p:txBody>
      </p:sp>
      <p:sp>
        <p:nvSpPr>
          <p:cNvPr id="11" name="Freeform 11"/>
          <p:cNvSpPr/>
          <p:nvPr/>
        </p:nvSpPr>
        <p:spPr>
          <a:xfrm>
            <a:off x="14256237" y="6404407"/>
            <a:ext cx="2752667" cy="3233446"/>
          </a:xfrm>
          <a:custGeom>
            <a:avLst/>
            <a:gdLst/>
            <a:ahLst/>
            <a:cxnLst/>
            <a:rect l="l" t="t" r="r" b="b"/>
            <a:pathLst>
              <a:path w="2752667" h="3233446">
                <a:moveTo>
                  <a:pt x="0" y="0"/>
                </a:moveTo>
                <a:lnTo>
                  <a:pt x="2752666" y="0"/>
                </a:lnTo>
                <a:lnTo>
                  <a:pt x="2752666" y="3233446"/>
                </a:lnTo>
                <a:lnTo>
                  <a:pt x="0" y="3233446"/>
                </a:lnTo>
                <a:lnTo>
                  <a:pt x="0" y="0"/>
                </a:lnTo>
                <a:close/>
              </a:path>
            </a:pathLst>
          </a:custGeom>
          <a:blipFill>
            <a:blip r:embed="rId12"/>
            <a:stretch>
              <a:fillRect/>
            </a:stretch>
          </a:blipFill>
        </p:spPr>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id="3" name="Freeform 3"/>
          <p:cNvSpPr/>
          <p:nvPr/>
        </p:nvSpPr>
        <p:spPr>
          <a:xfrm rot="-10800000">
            <a:off x="14827993" y="-1392447"/>
            <a:ext cx="4017146" cy="3158481"/>
          </a:xfrm>
          <a:custGeom>
            <a:avLst/>
            <a:gdLst/>
            <a:ahLst/>
            <a:cxnLst/>
            <a:rect l="l" t="t" r="r" b="b"/>
            <a:pathLst>
              <a:path w="4017146" h="3158481">
                <a:moveTo>
                  <a:pt x="0" y="0"/>
                </a:moveTo>
                <a:lnTo>
                  <a:pt x="4017147" y="0"/>
                </a:lnTo>
                <a:lnTo>
                  <a:pt x="4017147" y="3158481"/>
                </a:lnTo>
                <a:lnTo>
                  <a:pt x="0" y="3158481"/>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sp>
        <p:nvSpPr>
          <p:cNvPr id="4" name="Freeform 4"/>
          <p:cNvSpPr/>
          <p:nvPr/>
        </p:nvSpPr>
        <p:spPr>
          <a:xfrm>
            <a:off x="4580296" y="-1616873"/>
            <a:ext cx="4224468" cy="2645573"/>
          </a:xfrm>
          <a:custGeom>
            <a:avLst/>
            <a:gdLst/>
            <a:ahLst/>
            <a:cxnLst/>
            <a:rect l="l" t="t" r="r" b="b"/>
            <a:pathLst>
              <a:path w="4224468" h="2645573">
                <a:moveTo>
                  <a:pt x="0" y="0"/>
                </a:moveTo>
                <a:lnTo>
                  <a:pt x="4224469" y="0"/>
                </a:lnTo>
                <a:lnTo>
                  <a:pt x="4224469" y="2645573"/>
                </a:lnTo>
                <a:lnTo>
                  <a:pt x="0" y="2645573"/>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sp>
      <p:sp>
        <p:nvSpPr>
          <p:cNvPr id="5" name="Freeform 5"/>
          <p:cNvSpPr/>
          <p:nvPr/>
        </p:nvSpPr>
        <p:spPr>
          <a:xfrm>
            <a:off x="11429776" y="9560661"/>
            <a:ext cx="3169280" cy="2226419"/>
          </a:xfrm>
          <a:custGeom>
            <a:avLst/>
            <a:gdLst/>
            <a:ahLst/>
            <a:cxnLst/>
            <a:rect l="l" t="t" r="r" b="b"/>
            <a:pathLst>
              <a:path w="3169280" h="2226419">
                <a:moveTo>
                  <a:pt x="0" y="0"/>
                </a:moveTo>
                <a:lnTo>
                  <a:pt x="3169280" y="0"/>
                </a:lnTo>
                <a:lnTo>
                  <a:pt x="3169280" y="2226419"/>
                </a:lnTo>
                <a:lnTo>
                  <a:pt x="0" y="2226419"/>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sp>
      <p:sp>
        <p:nvSpPr>
          <p:cNvPr id="6" name="Freeform 6"/>
          <p:cNvSpPr/>
          <p:nvPr/>
        </p:nvSpPr>
        <p:spPr>
          <a:xfrm>
            <a:off x="-1558320" y="9093737"/>
            <a:ext cx="2587020" cy="2386526"/>
          </a:xfrm>
          <a:custGeom>
            <a:avLst/>
            <a:gdLst/>
            <a:ahLst/>
            <a:cxnLst/>
            <a:rect l="l" t="t" r="r" b="b"/>
            <a:pathLst>
              <a:path w="2587020" h="2386526">
                <a:moveTo>
                  <a:pt x="0" y="0"/>
                </a:moveTo>
                <a:lnTo>
                  <a:pt x="2587020" y="0"/>
                </a:lnTo>
                <a:lnTo>
                  <a:pt x="2587020" y="2386526"/>
                </a:lnTo>
                <a:lnTo>
                  <a:pt x="0" y="2386526"/>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sp>
      <p:sp>
        <p:nvSpPr>
          <p:cNvPr id="7" name="Freeform 7"/>
          <p:cNvSpPr/>
          <p:nvPr/>
        </p:nvSpPr>
        <p:spPr>
          <a:xfrm>
            <a:off x="17259300" y="7433853"/>
            <a:ext cx="1794966" cy="1932669"/>
          </a:xfrm>
          <a:custGeom>
            <a:avLst/>
            <a:gdLst/>
            <a:ahLst/>
            <a:cxnLst/>
            <a:rect l="l" t="t" r="r" b="b"/>
            <a:pathLst>
              <a:path w="1794966" h="1932669">
                <a:moveTo>
                  <a:pt x="0" y="0"/>
                </a:moveTo>
                <a:lnTo>
                  <a:pt x="1794966" y="0"/>
                </a:lnTo>
                <a:lnTo>
                  <a:pt x="1794966" y="1932669"/>
                </a:lnTo>
                <a:lnTo>
                  <a:pt x="0" y="1932669"/>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sp>
      <p:sp>
        <p:nvSpPr>
          <p:cNvPr id="8" name="Freeform 8"/>
          <p:cNvSpPr/>
          <p:nvPr/>
        </p:nvSpPr>
        <p:spPr>
          <a:xfrm>
            <a:off x="-744232" y="460501"/>
            <a:ext cx="1488463" cy="1602652"/>
          </a:xfrm>
          <a:custGeom>
            <a:avLst/>
            <a:gdLst/>
            <a:ahLst/>
            <a:cxnLst/>
            <a:rect l="l" t="t" r="r" b="b"/>
            <a:pathLst>
              <a:path w="1488463" h="1602652">
                <a:moveTo>
                  <a:pt x="0" y="0"/>
                </a:moveTo>
                <a:lnTo>
                  <a:pt x="1488464" y="0"/>
                </a:lnTo>
                <a:lnTo>
                  <a:pt x="1488464" y="1602652"/>
                </a:lnTo>
                <a:lnTo>
                  <a:pt x="0" y="1602652"/>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sp>
      <p:sp>
        <p:nvSpPr>
          <p:cNvPr id="9" name="Freeform 9"/>
          <p:cNvSpPr/>
          <p:nvPr/>
        </p:nvSpPr>
        <p:spPr>
          <a:xfrm>
            <a:off x="1432924" y="1386394"/>
            <a:ext cx="13781623" cy="8344945"/>
          </a:xfrm>
          <a:custGeom>
            <a:avLst/>
            <a:gdLst/>
            <a:ahLst/>
            <a:cxnLst/>
            <a:rect l="l" t="t" r="r" b="b"/>
            <a:pathLst>
              <a:path w="13781623" h="8344945">
                <a:moveTo>
                  <a:pt x="0" y="0"/>
                </a:moveTo>
                <a:lnTo>
                  <a:pt x="13781623" y="0"/>
                </a:lnTo>
                <a:lnTo>
                  <a:pt x="13781623" y="8344945"/>
                </a:lnTo>
                <a:lnTo>
                  <a:pt x="0" y="8344945"/>
                </a:lnTo>
                <a:lnTo>
                  <a:pt x="0" y="0"/>
                </a:lnTo>
                <a:close/>
              </a:path>
            </a:pathLst>
          </a:custGeom>
          <a:blipFill>
            <a:blip r:embed="rId13"/>
            <a:stretch>
              <a:fillRect/>
            </a:stretch>
          </a:blipFill>
        </p:spPr>
      </p:sp>
      <p:sp>
        <p:nvSpPr>
          <p:cNvPr id="10" name="TextBox 10"/>
          <p:cNvSpPr txBox="1"/>
          <p:nvPr/>
        </p:nvSpPr>
        <p:spPr>
          <a:xfrm>
            <a:off x="900422" y="586802"/>
            <a:ext cx="5440512" cy="799592"/>
          </a:xfrm>
          <a:prstGeom prst="rect">
            <a:avLst/>
          </a:prstGeom>
        </p:spPr>
        <p:txBody>
          <a:bodyPr lIns="0" tIns="0" rIns="0" bIns="0" rtlCol="0" anchor="t">
            <a:spAutoFit/>
          </a:bodyPr>
          <a:lstStyle/>
          <a:p>
            <a:pPr algn="l">
              <a:lnSpc>
                <a:spcPts val="5043"/>
              </a:lnSpc>
            </a:pPr>
            <a:r>
              <a:rPr lang="en-US" sz="5199">
                <a:solidFill>
                  <a:srgbClr val="000000"/>
                </a:solidFill>
                <a:latin typeface="Calibri (MS) Bold"/>
              </a:rPr>
              <a:t>Mô hình triển khai</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id="3" name="TextBox 3"/>
          <p:cNvSpPr txBox="1"/>
          <p:nvPr/>
        </p:nvSpPr>
        <p:spPr>
          <a:xfrm>
            <a:off x="1504950" y="857784"/>
            <a:ext cx="8997950" cy="1442466"/>
          </a:xfrm>
          <a:prstGeom prst="rect">
            <a:avLst/>
          </a:prstGeom>
        </p:spPr>
        <p:txBody>
          <a:bodyPr lIns="0" tIns="0" rIns="0" bIns="0" rtlCol="0" anchor="t">
            <a:spAutoFit/>
          </a:bodyPr>
          <a:lstStyle/>
          <a:p>
            <a:pPr algn="l">
              <a:lnSpc>
                <a:spcPts val="9312"/>
              </a:lnSpc>
            </a:pPr>
            <a:r>
              <a:rPr lang="en-US" sz="9600">
                <a:solidFill>
                  <a:srgbClr val="000000"/>
                </a:solidFill>
                <a:latin typeface="Calibri (MS) Bold"/>
              </a:rPr>
              <a:t>Phạm vi công việc</a:t>
            </a:r>
          </a:p>
        </p:txBody>
      </p:sp>
      <p:sp>
        <p:nvSpPr>
          <p:cNvPr id="4" name="Freeform 4"/>
          <p:cNvSpPr/>
          <p:nvPr/>
        </p:nvSpPr>
        <p:spPr>
          <a:xfrm>
            <a:off x="-848571" y="8919661"/>
            <a:ext cx="3870946" cy="950141"/>
          </a:xfrm>
          <a:custGeom>
            <a:avLst/>
            <a:gdLst/>
            <a:ahLst/>
            <a:cxnLst/>
            <a:rect l="l" t="t" r="r" b="b"/>
            <a:pathLst>
              <a:path w="3870946" h="950141">
                <a:moveTo>
                  <a:pt x="0" y="0"/>
                </a:moveTo>
                <a:lnTo>
                  <a:pt x="3870946" y="0"/>
                </a:lnTo>
                <a:lnTo>
                  <a:pt x="3870946" y="950141"/>
                </a:lnTo>
                <a:lnTo>
                  <a:pt x="0" y="95014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a:off x="4472906" y="-2364815"/>
            <a:ext cx="4980952" cy="3731186"/>
          </a:xfrm>
          <a:custGeom>
            <a:avLst/>
            <a:gdLst/>
            <a:ahLst/>
            <a:cxnLst/>
            <a:rect l="l" t="t" r="r" b="b"/>
            <a:pathLst>
              <a:path w="4980952" h="3731186">
                <a:moveTo>
                  <a:pt x="0" y="0"/>
                </a:moveTo>
                <a:lnTo>
                  <a:pt x="4980951" y="0"/>
                </a:lnTo>
                <a:lnTo>
                  <a:pt x="4980951" y="3731186"/>
                </a:lnTo>
                <a:lnTo>
                  <a:pt x="0" y="3731186"/>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sp>
      <p:sp>
        <p:nvSpPr>
          <p:cNvPr id="6" name="Freeform 6"/>
          <p:cNvSpPr/>
          <p:nvPr/>
        </p:nvSpPr>
        <p:spPr>
          <a:xfrm>
            <a:off x="3431074" y="8919661"/>
            <a:ext cx="2587020" cy="2386526"/>
          </a:xfrm>
          <a:custGeom>
            <a:avLst/>
            <a:gdLst/>
            <a:ahLst/>
            <a:cxnLst/>
            <a:rect l="l" t="t" r="r" b="b"/>
            <a:pathLst>
              <a:path w="2587020" h="2386526">
                <a:moveTo>
                  <a:pt x="0" y="0"/>
                </a:moveTo>
                <a:lnTo>
                  <a:pt x="2587019" y="0"/>
                </a:lnTo>
                <a:lnTo>
                  <a:pt x="2587019" y="2386525"/>
                </a:lnTo>
                <a:lnTo>
                  <a:pt x="0" y="2386525"/>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sp>
      <p:sp>
        <p:nvSpPr>
          <p:cNvPr id="7" name="Freeform 7"/>
          <p:cNvSpPr/>
          <p:nvPr/>
        </p:nvSpPr>
        <p:spPr>
          <a:xfrm>
            <a:off x="-848571" y="-744412"/>
            <a:ext cx="2597326" cy="2796583"/>
          </a:xfrm>
          <a:custGeom>
            <a:avLst/>
            <a:gdLst/>
            <a:ahLst/>
            <a:cxnLst/>
            <a:rect l="l" t="t" r="r" b="b"/>
            <a:pathLst>
              <a:path w="2597326" h="2796583">
                <a:moveTo>
                  <a:pt x="0" y="0"/>
                </a:moveTo>
                <a:lnTo>
                  <a:pt x="2597327" y="0"/>
                </a:lnTo>
                <a:lnTo>
                  <a:pt x="2597327" y="2796583"/>
                </a:lnTo>
                <a:lnTo>
                  <a:pt x="0" y="2796583"/>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sp>
      <p:sp>
        <p:nvSpPr>
          <p:cNvPr id="8" name="TextBox 8"/>
          <p:cNvSpPr txBox="1"/>
          <p:nvPr/>
        </p:nvSpPr>
        <p:spPr>
          <a:xfrm>
            <a:off x="739396" y="2971800"/>
            <a:ext cx="16809208" cy="4286250"/>
          </a:xfrm>
          <a:prstGeom prst="rect">
            <a:avLst/>
          </a:prstGeom>
        </p:spPr>
        <p:txBody>
          <a:bodyPr lIns="0" tIns="0" rIns="0" bIns="0" rtlCol="0" anchor="t">
            <a:spAutoFit/>
          </a:bodyPr>
          <a:lstStyle/>
          <a:p>
            <a:pPr algn="just">
              <a:lnSpc>
                <a:spcPts val="4589"/>
              </a:lnSpc>
            </a:pPr>
            <a:r>
              <a:rPr lang="en-US" sz="3399" spc="203">
                <a:solidFill>
                  <a:srgbClr val="000000"/>
                </a:solidFill>
                <a:latin typeface="Asap"/>
              </a:rPr>
              <a:t>Triển khai được mô hình mạng, các thành phần có thể ping được tới nhau.</a:t>
            </a:r>
          </a:p>
          <a:p>
            <a:pPr algn="just">
              <a:lnSpc>
                <a:spcPts val="4589"/>
              </a:lnSpc>
            </a:pPr>
            <a:endParaRPr lang="en-US" sz="3399" spc="203">
              <a:solidFill>
                <a:srgbClr val="000000"/>
              </a:solidFill>
              <a:latin typeface="Asap"/>
            </a:endParaRPr>
          </a:p>
          <a:p>
            <a:pPr algn="just">
              <a:lnSpc>
                <a:spcPts val="4589"/>
              </a:lnSpc>
            </a:pPr>
            <a:r>
              <a:rPr lang="en-US" sz="3399" spc="203">
                <a:solidFill>
                  <a:srgbClr val="000000"/>
                </a:solidFill>
                <a:latin typeface="Asap"/>
              </a:rPr>
              <a:t>Đẩy log của các Snort, Suricata, Modsecurity, endpoints về Wazuh manager.</a:t>
            </a:r>
          </a:p>
          <a:p>
            <a:pPr algn="just">
              <a:lnSpc>
                <a:spcPts val="4589"/>
              </a:lnSpc>
            </a:pPr>
            <a:endParaRPr lang="en-US" sz="3399" spc="203">
              <a:solidFill>
                <a:srgbClr val="000000"/>
              </a:solidFill>
              <a:latin typeface="Asap"/>
            </a:endParaRPr>
          </a:p>
          <a:p>
            <a:pPr algn="just">
              <a:lnSpc>
                <a:spcPts val="4589"/>
              </a:lnSpc>
            </a:pPr>
            <a:r>
              <a:rPr lang="en-US" sz="3399" spc="203">
                <a:solidFill>
                  <a:srgbClr val="000000"/>
                </a:solidFill>
                <a:latin typeface="Asap"/>
              </a:rPr>
              <a:t>Dựa trên alert gửi về wazuh manager, nhóm config một vài kịch bản để có thể phản ứng tự động, tùy thuộc vào alert mà sẽ có các hành động phản ứng khác nhau.</a:t>
            </a:r>
          </a:p>
          <a:p>
            <a:pPr marL="0" lvl="0" indent="0" algn="l">
              <a:lnSpc>
                <a:spcPts val="1679"/>
              </a:lnSpc>
              <a:spcBef>
                <a:spcPct val="0"/>
              </a:spcBef>
            </a:pPr>
            <a:endParaRPr lang="en-US" sz="3399" spc="203">
              <a:solidFill>
                <a:srgbClr val="000000"/>
              </a:solidFill>
              <a:latin typeface="Asap"/>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id="3" name="Freeform 3"/>
          <p:cNvSpPr/>
          <p:nvPr/>
        </p:nvSpPr>
        <p:spPr>
          <a:xfrm>
            <a:off x="-2329398" y="8614893"/>
            <a:ext cx="4899948" cy="3344214"/>
          </a:xfrm>
          <a:custGeom>
            <a:avLst/>
            <a:gdLst/>
            <a:ahLst/>
            <a:cxnLst/>
            <a:rect l="l" t="t" r="r" b="b"/>
            <a:pathLst>
              <a:path w="4899948" h="3344214">
                <a:moveTo>
                  <a:pt x="0" y="0"/>
                </a:moveTo>
                <a:lnTo>
                  <a:pt x="4899947" y="0"/>
                </a:lnTo>
                <a:lnTo>
                  <a:pt x="4899947" y="3344214"/>
                </a:lnTo>
                <a:lnTo>
                  <a:pt x="0" y="334421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6030709" y="9258300"/>
            <a:ext cx="3059829" cy="751049"/>
          </a:xfrm>
          <a:custGeom>
            <a:avLst/>
            <a:gdLst/>
            <a:ahLst/>
            <a:cxnLst/>
            <a:rect l="l" t="t" r="r" b="b"/>
            <a:pathLst>
              <a:path w="3059829" h="751049">
                <a:moveTo>
                  <a:pt x="0" y="0"/>
                </a:moveTo>
                <a:lnTo>
                  <a:pt x="3059829" y="0"/>
                </a:lnTo>
                <a:lnTo>
                  <a:pt x="3059829" y="751049"/>
                </a:lnTo>
                <a:lnTo>
                  <a:pt x="0" y="75104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a:off x="14215205" y="7548092"/>
            <a:ext cx="724985" cy="920616"/>
          </a:xfrm>
          <a:custGeom>
            <a:avLst/>
            <a:gdLst/>
            <a:ahLst/>
            <a:cxnLst/>
            <a:rect l="l" t="t" r="r" b="b"/>
            <a:pathLst>
              <a:path w="724985" h="920616">
                <a:moveTo>
                  <a:pt x="0" y="0"/>
                </a:moveTo>
                <a:lnTo>
                  <a:pt x="724985" y="0"/>
                </a:lnTo>
                <a:lnTo>
                  <a:pt x="724985" y="920616"/>
                </a:lnTo>
                <a:lnTo>
                  <a:pt x="0" y="92061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6" name="Freeform 6"/>
          <p:cNvSpPr/>
          <p:nvPr/>
        </p:nvSpPr>
        <p:spPr>
          <a:xfrm>
            <a:off x="14215205" y="8540136"/>
            <a:ext cx="4602314" cy="3618569"/>
          </a:xfrm>
          <a:custGeom>
            <a:avLst/>
            <a:gdLst/>
            <a:ahLst/>
            <a:cxnLst/>
            <a:rect l="l" t="t" r="r" b="b"/>
            <a:pathLst>
              <a:path w="4602314" h="3618569">
                <a:moveTo>
                  <a:pt x="0" y="0"/>
                </a:moveTo>
                <a:lnTo>
                  <a:pt x="4602314" y="0"/>
                </a:lnTo>
                <a:lnTo>
                  <a:pt x="4602314" y="3618570"/>
                </a:lnTo>
                <a:lnTo>
                  <a:pt x="0" y="3618570"/>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sp>
      <p:sp>
        <p:nvSpPr>
          <p:cNvPr id="7" name="Freeform 7"/>
          <p:cNvSpPr/>
          <p:nvPr/>
        </p:nvSpPr>
        <p:spPr>
          <a:xfrm>
            <a:off x="-674156" y="-1072630"/>
            <a:ext cx="4899948" cy="3068592"/>
          </a:xfrm>
          <a:custGeom>
            <a:avLst/>
            <a:gdLst/>
            <a:ahLst/>
            <a:cxnLst/>
            <a:rect l="l" t="t" r="r" b="b"/>
            <a:pathLst>
              <a:path w="4899948" h="3068592">
                <a:moveTo>
                  <a:pt x="0" y="0"/>
                </a:moveTo>
                <a:lnTo>
                  <a:pt x="4899948" y="0"/>
                </a:lnTo>
                <a:lnTo>
                  <a:pt x="4899948" y="3068592"/>
                </a:lnTo>
                <a:lnTo>
                  <a:pt x="0" y="3068592"/>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sp>
      <p:sp>
        <p:nvSpPr>
          <p:cNvPr id="8" name="Freeform 8"/>
          <p:cNvSpPr/>
          <p:nvPr/>
        </p:nvSpPr>
        <p:spPr>
          <a:xfrm>
            <a:off x="12686214" y="-2578193"/>
            <a:ext cx="4292424" cy="3870986"/>
          </a:xfrm>
          <a:custGeom>
            <a:avLst/>
            <a:gdLst/>
            <a:ahLst/>
            <a:cxnLst/>
            <a:rect l="l" t="t" r="r" b="b"/>
            <a:pathLst>
              <a:path w="4292424" h="3870986">
                <a:moveTo>
                  <a:pt x="0" y="0"/>
                </a:moveTo>
                <a:lnTo>
                  <a:pt x="4292424" y="0"/>
                </a:lnTo>
                <a:lnTo>
                  <a:pt x="4292424" y="3870986"/>
                </a:lnTo>
                <a:lnTo>
                  <a:pt x="0" y="3870986"/>
                </a:lnTo>
                <a:lnTo>
                  <a:pt x="0" y="0"/>
                </a:lnTo>
                <a:close/>
              </a:path>
            </a:pathLst>
          </a:custGeom>
          <a:blipFill>
            <a:blip r:embed="rId13">
              <a:extLst>
                <a:ext uri="{96DAC541-7B7A-43D3-8B79-37D633B846F1}">
                  <asvg:svgBlip xmlns:asvg="http://schemas.microsoft.com/office/drawing/2016/SVG/main" r:embed="rId14"/>
                </a:ext>
              </a:extLst>
            </a:blip>
            <a:stretch>
              <a:fillRect/>
            </a:stretch>
          </a:blipFill>
          <a:ln cap="sq">
            <a:noFill/>
            <a:prstDash val="solid"/>
            <a:miter/>
          </a:ln>
        </p:spPr>
      </p:sp>
      <p:sp>
        <p:nvSpPr>
          <p:cNvPr id="9" name="Freeform 9"/>
          <p:cNvSpPr/>
          <p:nvPr/>
        </p:nvSpPr>
        <p:spPr>
          <a:xfrm>
            <a:off x="10138935" y="9258300"/>
            <a:ext cx="4076270" cy="2863579"/>
          </a:xfrm>
          <a:custGeom>
            <a:avLst/>
            <a:gdLst/>
            <a:ahLst/>
            <a:cxnLst/>
            <a:rect l="l" t="t" r="r" b="b"/>
            <a:pathLst>
              <a:path w="4076270" h="2863579">
                <a:moveTo>
                  <a:pt x="0" y="0"/>
                </a:moveTo>
                <a:lnTo>
                  <a:pt x="4076270" y="0"/>
                </a:lnTo>
                <a:lnTo>
                  <a:pt x="4076270" y="2863579"/>
                </a:lnTo>
                <a:lnTo>
                  <a:pt x="0" y="2863579"/>
                </a:lnTo>
                <a:lnTo>
                  <a:pt x="0" y="0"/>
                </a:lnTo>
                <a:close/>
              </a:path>
            </a:pathLst>
          </a:custGeom>
          <a:blipFill>
            <a:blip r:embed="rId15">
              <a:extLst>
                <a:ext uri="{96DAC541-7B7A-43D3-8B79-37D633B846F1}">
                  <asvg:svgBlip xmlns:asvg="http://schemas.microsoft.com/office/drawing/2016/SVG/main" r:embed="rId16"/>
                </a:ext>
              </a:extLst>
            </a:blip>
            <a:stretch>
              <a:fillRect/>
            </a:stretch>
          </a:blipFill>
          <a:ln cap="sq">
            <a:noFill/>
            <a:prstDash val="solid"/>
            <a:miter/>
          </a:ln>
        </p:spPr>
      </p:sp>
      <p:sp>
        <p:nvSpPr>
          <p:cNvPr id="10" name="Freeform 10"/>
          <p:cNvSpPr/>
          <p:nvPr/>
        </p:nvSpPr>
        <p:spPr>
          <a:xfrm>
            <a:off x="7409323" y="-2700100"/>
            <a:ext cx="5493058" cy="4114800"/>
          </a:xfrm>
          <a:custGeom>
            <a:avLst/>
            <a:gdLst/>
            <a:ahLst/>
            <a:cxnLst/>
            <a:rect l="l" t="t" r="r" b="b"/>
            <a:pathLst>
              <a:path w="5493058" h="4114800">
                <a:moveTo>
                  <a:pt x="0" y="0"/>
                </a:moveTo>
                <a:lnTo>
                  <a:pt x="5493058" y="0"/>
                </a:lnTo>
                <a:lnTo>
                  <a:pt x="5493058" y="4114800"/>
                </a:lnTo>
                <a:lnTo>
                  <a:pt x="0" y="4114800"/>
                </a:lnTo>
                <a:lnTo>
                  <a:pt x="0" y="0"/>
                </a:lnTo>
                <a:close/>
              </a:path>
            </a:pathLst>
          </a:custGeom>
          <a:blipFill>
            <a:blip r:embed="rId17">
              <a:extLst>
                <a:ext uri="{96DAC541-7B7A-43D3-8B79-37D633B846F1}">
                  <asvg:svgBlip xmlns:asvg="http://schemas.microsoft.com/office/drawing/2016/SVG/main" r:embed="rId18"/>
                </a:ext>
              </a:extLst>
            </a:blip>
            <a:stretch>
              <a:fillRect/>
            </a:stretch>
          </a:blipFill>
          <a:ln cap="sq">
            <a:noFill/>
            <a:prstDash val="solid"/>
            <a:miter/>
          </a:ln>
        </p:spPr>
      </p:sp>
      <p:sp>
        <p:nvSpPr>
          <p:cNvPr id="11" name="Freeform 11"/>
          <p:cNvSpPr/>
          <p:nvPr/>
        </p:nvSpPr>
        <p:spPr>
          <a:xfrm rot="4747568">
            <a:off x="-2972342" y="3665317"/>
            <a:ext cx="4896097" cy="2735694"/>
          </a:xfrm>
          <a:custGeom>
            <a:avLst/>
            <a:gdLst/>
            <a:ahLst/>
            <a:cxnLst/>
            <a:rect l="l" t="t" r="r" b="b"/>
            <a:pathLst>
              <a:path w="4896097" h="2735694">
                <a:moveTo>
                  <a:pt x="0" y="0"/>
                </a:moveTo>
                <a:lnTo>
                  <a:pt x="4896097" y="0"/>
                </a:lnTo>
                <a:lnTo>
                  <a:pt x="4896097" y="2735694"/>
                </a:lnTo>
                <a:lnTo>
                  <a:pt x="0" y="2735694"/>
                </a:lnTo>
                <a:lnTo>
                  <a:pt x="0" y="0"/>
                </a:lnTo>
                <a:close/>
              </a:path>
            </a:pathLst>
          </a:custGeom>
          <a:blipFill>
            <a:blip r:embed="rId19">
              <a:extLst>
                <a:ext uri="{96DAC541-7B7A-43D3-8B79-37D633B846F1}">
                  <asvg:svgBlip xmlns:asvg="http://schemas.microsoft.com/office/drawing/2016/SVG/main" r:embed="rId20"/>
                </a:ext>
              </a:extLst>
            </a:blip>
            <a:stretch>
              <a:fillRect/>
            </a:stretch>
          </a:blipFill>
          <a:ln cap="sq">
            <a:noFill/>
            <a:prstDash val="solid"/>
            <a:miter/>
          </a:ln>
        </p:spPr>
      </p:sp>
      <p:sp>
        <p:nvSpPr>
          <p:cNvPr id="12" name="Freeform 12"/>
          <p:cNvSpPr/>
          <p:nvPr/>
        </p:nvSpPr>
        <p:spPr>
          <a:xfrm>
            <a:off x="4831481" y="-1626507"/>
            <a:ext cx="2892762" cy="2919301"/>
          </a:xfrm>
          <a:custGeom>
            <a:avLst/>
            <a:gdLst/>
            <a:ahLst/>
            <a:cxnLst/>
            <a:rect l="l" t="t" r="r" b="b"/>
            <a:pathLst>
              <a:path w="2892762" h="2919301">
                <a:moveTo>
                  <a:pt x="0" y="0"/>
                </a:moveTo>
                <a:lnTo>
                  <a:pt x="2892761" y="0"/>
                </a:lnTo>
                <a:lnTo>
                  <a:pt x="2892761" y="2919300"/>
                </a:lnTo>
                <a:lnTo>
                  <a:pt x="0" y="2919300"/>
                </a:lnTo>
                <a:lnTo>
                  <a:pt x="0" y="0"/>
                </a:lnTo>
                <a:close/>
              </a:path>
            </a:pathLst>
          </a:custGeom>
          <a:blipFill>
            <a:blip r:embed="rId21">
              <a:extLst>
                <a:ext uri="{96DAC541-7B7A-43D3-8B79-37D633B846F1}">
                  <asvg:svgBlip xmlns:asvg="http://schemas.microsoft.com/office/drawing/2016/SVG/main" r:embed="rId22"/>
                </a:ext>
              </a:extLst>
            </a:blip>
            <a:stretch>
              <a:fillRect/>
            </a:stretch>
          </a:blipFill>
          <a:ln cap="sq">
            <a:noFill/>
            <a:prstDash val="solid"/>
            <a:miter/>
          </a:ln>
        </p:spPr>
      </p:sp>
      <p:sp>
        <p:nvSpPr>
          <p:cNvPr id="13" name="Freeform 13"/>
          <p:cNvSpPr/>
          <p:nvPr/>
        </p:nvSpPr>
        <p:spPr>
          <a:xfrm>
            <a:off x="17259300" y="2262342"/>
            <a:ext cx="3575541" cy="3575541"/>
          </a:xfrm>
          <a:custGeom>
            <a:avLst/>
            <a:gdLst/>
            <a:ahLst/>
            <a:cxnLst/>
            <a:rect l="l" t="t" r="r" b="b"/>
            <a:pathLst>
              <a:path w="3575541" h="3575541">
                <a:moveTo>
                  <a:pt x="0" y="0"/>
                </a:moveTo>
                <a:lnTo>
                  <a:pt x="3575541" y="0"/>
                </a:lnTo>
                <a:lnTo>
                  <a:pt x="3575541" y="3575541"/>
                </a:lnTo>
                <a:lnTo>
                  <a:pt x="0" y="3575541"/>
                </a:lnTo>
                <a:lnTo>
                  <a:pt x="0" y="0"/>
                </a:lnTo>
                <a:close/>
              </a:path>
            </a:pathLst>
          </a:custGeom>
          <a:blipFill>
            <a:blip r:embed="rId23">
              <a:extLst>
                <a:ext uri="{96DAC541-7B7A-43D3-8B79-37D633B846F1}">
                  <asvg:svgBlip xmlns:asvg="http://schemas.microsoft.com/office/drawing/2016/SVG/main" r:embed="rId24"/>
                </a:ext>
              </a:extLst>
            </a:blip>
            <a:stretch>
              <a:fillRect/>
            </a:stretch>
          </a:blipFill>
          <a:ln cap="sq">
            <a:noFill/>
            <a:prstDash val="solid"/>
            <a:miter/>
          </a:ln>
        </p:spPr>
      </p:sp>
      <p:sp>
        <p:nvSpPr>
          <p:cNvPr id="14" name="Freeform 14"/>
          <p:cNvSpPr/>
          <p:nvPr/>
        </p:nvSpPr>
        <p:spPr>
          <a:xfrm>
            <a:off x="2570549" y="9093737"/>
            <a:ext cx="2587020" cy="2386526"/>
          </a:xfrm>
          <a:custGeom>
            <a:avLst/>
            <a:gdLst/>
            <a:ahLst/>
            <a:cxnLst/>
            <a:rect l="l" t="t" r="r" b="b"/>
            <a:pathLst>
              <a:path w="2587020" h="2386526">
                <a:moveTo>
                  <a:pt x="0" y="0"/>
                </a:moveTo>
                <a:lnTo>
                  <a:pt x="2587020" y="0"/>
                </a:lnTo>
                <a:lnTo>
                  <a:pt x="2587020" y="2386526"/>
                </a:lnTo>
                <a:lnTo>
                  <a:pt x="0" y="2386526"/>
                </a:lnTo>
                <a:lnTo>
                  <a:pt x="0" y="0"/>
                </a:lnTo>
                <a:close/>
              </a:path>
            </a:pathLst>
          </a:custGeom>
          <a:blipFill>
            <a:blip r:embed="rId25">
              <a:extLst>
                <a:ext uri="{96DAC541-7B7A-43D3-8B79-37D633B846F1}">
                  <asvg:svgBlip xmlns:asvg="http://schemas.microsoft.com/office/drawing/2016/SVG/main" r:embed="rId26"/>
                </a:ext>
              </a:extLst>
            </a:blip>
            <a:stretch>
              <a:fillRect/>
            </a:stretch>
          </a:blipFill>
          <a:ln cap="sq">
            <a:noFill/>
            <a:prstDash val="solid"/>
            <a:miter/>
          </a:ln>
        </p:spPr>
      </p:sp>
      <p:sp>
        <p:nvSpPr>
          <p:cNvPr id="15" name="Freeform 15"/>
          <p:cNvSpPr/>
          <p:nvPr/>
        </p:nvSpPr>
        <p:spPr>
          <a:xfrm rot="-5282649">
            <a:off x="16440369" y="6970869"/>
            <a:ext cx="3382987" cy="1154444"/>
          </a:xfrm>
          <a:custGeom>
            <a:avLst/>
            <a:gdLst/>
            <a:ahLst/>
            <a:cxnLst/>
            <a:rect l="l" t="t" r="r" b="b"/>
            <a:pathLst>
              <a:path w="3382987" h="1154444">
                <a:moveTo>
                  <a:pt x="0" y="0"/>
                </a:moveTo>
                <a:lnTo>
                  <a:pt x="3382987" y="0"/>
                </a:lnTo>
                <a:lnTo>
                  <a:pt x="3382987" y="1154445"/>
                </a:lnTo>
                <a:lnTo>
                  <a:pt x="0" y="1154445"/>
                </a:lnTo>
                <a:lnTo>
                  <a:pt x="0" y="0"/>
                </a:lnTo>
                <a:close/>
              </a:path>
            </a:pathLst>
          </a:custGeom>
          <a:blipFill>
            <a:blip r:embed="rId27">
              <a:extLst>
                <a:ext uri="{96DAC541-7B7A-43D3-8B79-37D633B846F1}">
                  <asvg:svgBlip xmlns:asvg="http://schemas.microsoft.com/office/drawing/2016/SVG/main" r:embed="rId28"/>
                </a:ext>
              </a:extLst>
            </a:blip>
            <a:stretch>
              <a:fillRect/>
            </a:stretch>
          </a:blipFill>
          <a:ln cap="sq">
            <a:noFill/>
            <a:prstDash val="solid"/>
            <a:miter/>
          </a:ln>
        </p:spPr>
      </p:sp>
      <p:sp>
        <p:nvSpPr>
          <p:cNvPr id="16" name="Freeform 16"/>
          <p:cNvSpPr/>
          <p:nvPr/>
        </p:nvSpPr>
        <p:spPr>
          <a:xfrm>
            <a:off x="16978638" y="-642644"/>
            <a:ext cx="3104522" cy="3342688"/>
          </a:xfrm>
          <a:custGeom>
            <a:avLst/>
            <a:gdLst/>
            <a:ahLst/>
            <a:cxnLst/>
            <a:rect l="l" t="t" r="r" b="b"/>
            <a:pathLst>
              <a:path w="3104522" h="3342688">
                <a:moveTo>
                  <a:pt x="0" y="0"/>
                </a:moveTo>
                <a:lnTo>
                  <a:pt x="3104522" y="0"/>
                </a:lnTo>
                <a:lnTo>
                  <a:pt x="3104522" y="3342688"/>
                </a:lnTo>
                <a:lnTo>
                  <a:pt x="0" y="3342688"/>
                </a:lnTo>
                <a:lnTo>
                  <a:pt x="0" y="0"/>
                </a:lnTo>
                <a:close/>
              </a:path>
            </a:pathLst>
          </a:custGeom>
          <a:blipFill>
            <a:blip r:embed="rId29">
              <a:extLst>
                <a:ext uri="{96DAC541-7B7A-43D3-8B79-37D633B846F1}">
                  <asvg:svgBlip xmlns:asvg="http://schemas.microsoft.com/office/drawing/2016/SVG/main" r:embed="rId30"/>
                </a:ext>
              </a:extLst>
            </a:blip>
            <a:stretch>
              <a:fillRect/>
            </a:stretch>
          </a:blipFill>
          <a:ln cap="sq">
            <a:noFill/>
            <a:prstDash val="solid"/>
            <a:miter/>
          </a:ln>
        </p:spPr>
      </p:sp>
      <p:sp>
        <p:nvSpPr>
          <p:cNvPr id="17" name="TextBox 17"/>
          <p:cNvSpPr txBox="1"/>
          <p:nvPr/>
        </p:nvSpPr>
        <p:spPr>
          <a:xfrm>
            <a:off x="4989716" y="3497283"/>
            <a:ext cx="8201644" cy="3200970"/>
          </a:xfrm>
          <a:prstGeom prst="rect">
            <a:avLst/>
          </a:prstGeom>
        </p:spPr>
        <p:txBody>
          <a:bodyPr lIns="0" tIns="0" rIns="0" bIns="0" rtlCol="0" anchor="t">
            <a:spAutoFit/>
          </a:bodyPr>
          <a:lstStyle/>
          <a:p>
            <a:pPr algn="ctr">
              <a:lnSpc>
                <a:spcPts val="12218"/>
              </a:lnSpc>
            </a:pPr>
            <a:r>
              <a:rPr lang="en-US" sz="12998">
                <a:solidFill>
                  <a:srgbClr val="000000"/>
                </a:solidFill>
                <a:latin typeface="Asap Bold"/>
              </a:rPr>
              <a:t>Triển khai kịch bản</a:t>
            </a:r>
          </a:p>
        </p:txBody>
      </p:sp>
      <p:sp>
        <p:nvSpPr>
          <p:cNvPr id="18" name="Freeform 18"/>
          <p:cNvSpPr/>
          <p:nvPr/>
        </p:nvSpPr>
        <p:spPr>
          <a:xfrm>
            <a:off x="3864059" y="2262342"/>
            <a:ext cx="724985" cy="920616"/>
          </a:xfrm>
          <a:custGeom>
            <a:avLst/>
            <a:gdLst/>
            <a:ahLst/>
            <a:cxnLst/>
            <a:rect l="l" t="t" r="r" b="b"/>
            <a:pathLst>
              <a:path w="724985" h="920616">
                <a:moveTo>
                  <a:pt x="0" y="0"/>
                </a:moveTo>
                <a:lnTo>
                  <a:pt x="724985" y="0"/>
                </a:lnTo>
                <a:lnTo>
                  <a:pt x="724985" y="920616"/>
                </a:lnTo>
                <a:lnTo>
                  <a:pt x="0" y="92061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id="3" name="Freeform 3"/>
          <p:cNvSpPr/>
          <p:nvPr/>
        </p:nvSpPr>
        <p:spPr>
          <a:xfrm>
            <a:off x="-1573240" y="8893298"/>
            <a:ext cx="4051334" cy="2765036"/>
          </a:xfrm>
          <a:custGeom>
            <a:avLst/>
            <a:gdLst/>
            <a:ahLst/>
            <a:cxnLst/>
            <a:rect l="l" t="t" r="r" b="b"/>
            <a:pathLst>
              <a:path w="4051334" h="2765036">
                <a:moveTo>
                  <a:pt x="0" y="0"/>
                </a:moveTo>
                <a:lnTo>
                  <a:pt x="4051334" y="0"/>
                </a:lnTo>
                <a:lnTo>
                  <a:pt x="4051334" y="2765036"/>
                </a:lnTo>
                <a:lnTo>
                  <a:pt x="0" y="27650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674156" y="-1322787"/>
            <a:ext cx="4224468" cy="2645573"/>
          </a:xfrm>
          <a:custGeom>
            <a:avLst/>
            <a:gdLst/>
            <a:ahLst/>
            <a:cxnLst/>
            <a:rect l="l" t="t" r="r" b="b"/>
            <a:pathLst>
              <a:path w="4224468" h="2645573">
                <a:moveTo>
                  <a:pt x="0" y="0"/>
                </a:moveTo>
                <a:lnTo>
                  <a:pt x="4224468" y="0"/>
                </a:lnTo>
                <a:lnTo>
                  <a:pt x="4224468" y="2645574"/>
                </a:lnTo>
                <a:lnTo>
                  <a:pt x="0" y="2645574"/>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sp>
      <p:sp>
        <p:nvSpPr>
          <p:cNvPr id="5" name="Freeform 5"/>
          <p:cNvSpPr/>
          <p:nvPr/>
        </p:nvSpPr>
        <p:spPr>
          <a:xfrm>
            <a:off x="17289828" y="-826710"/>
            <a:ext cx="1996345" cy="2149497"/>
          </a:xfrm>
          <a:custGeom>
            <a:avLst/>
            <a:gdLst/>
            <a:ahLst/>
            <a:cxnLst/>
            <a:rect l="l" t="t" r="r" b="b"/>
            <a:pathLst>
              <a:path w="1996345" h="2149497">
                <a:moveTo>
                  <a:pt x="0" y="0"/>
                </a:moveTo>
                <a:lnTo>
                  <a:pt x="1996344" y="0"/>
                </a:lnTo>
                <a:lnTo>
                  <a:pt x="1996344" y="2149497"/>
                </a:lnTo>
                <a:lnTo>
                  <a:pt x="0" y="2149497"/>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sp>
      <p:sp>
        <p:nvSpPr>
          <p:cNvPr id="6" name="Freeform 6"/>
          <p:cNvSpPr/>
          <p:nvPr/>
        </p:nvSpPr>
        <p:spPr>
          <a:xfrm>
            <a:off x="760316" y="2787729"/>
            <a:ext cx="10131674" cy="6940293"/>
          </a:xfrm>
          <a:custGeom>
            <a:avLst/>
            <a:gdLst/>
            <a:ahLst/>
            <a:cxnLst/>
            <a:rect l="l" t="t" r="r" b="b"/>
            <a:pathLst>
              <a:path w="10131674" h="6940293">
                <a:moveTo>
                  <a:pt x="0" y="0"/>
                </a:moveTo>
                <a:lnTo>
                  <a:pt x="10131674" y="0"/>
                </a:lnTo>
                <a:lnTo>
                  <a:pt x="10131674" y="6940293"/>
                </a:lnTo>
                <a:lnTo>
                  <a:pt x="0" y="6940293"/>
                </a:lnTo>
                <a:lnTo>
                  <a:pt x="0" y="0"/>
                </a:lnTo>
                <a:close/>
              </a:path>
            </a:pathLst>
          </a:custGeom>
          <a:blipFill>
            <a:blip r:embed="rId9"/>
            <a:stretch>
              <a:fillRect/>
            </a:stretch>
          </a:blipFill>
        </p:spPr>
      </p:sp>
      <p:sp>
        <p:nvSpPr>
          <p:cNvPr id="7" name="TextBox 7"/>
          <p:cNvSpPr txBox="1"/>
          <p:nvPr/>
        </p:nvSpPr>
        <p:spPr>
          <a:xfrm>
            <a:off x="452427" y="725995"/>
            <a:ext cx="15060686" cy="710184"/>
          </a:xfrm>
          <a:prstGeom prst="rect">
            <a:avLst/>
          </a:prstGeom>
        </p:spPr>
        <p:txBody>
          <a:bodyPr lIns="0" tIns="0" rIns="0" bIns="0" rtlCol="0" anchor="t">
            <a:spAutoFit/>
          </a:bodyPr>
          <a:lstStyle/>
          <a:p>
            <a:pPr marL="0" lvl="1" indent="0" algn="l">
              <a:lnSpc>
                <a:spcPts val="5238"/>
              </a:lnSpc>
              <a:spcBef>
                <a:spcPct val="0"/>
              </a:spcBef>
            </a:pPr>
            <a:r>
              <a:rPr lang="en-US" sz="5400">
                <a:solidFill>
                  <a:srgbClr val="000000"/>
                </a:solidFill>
                <a:latin typeface="Asap Bold"/>
              </a:rPr>
              <a:t>Kịch bản 1: kiểm tra hoạt động đẩy log về Wazuh</a:t>
            </a:r>
          </a:p>
        </p:txBody>
      </p:sp>
      <p:sp>
        <p:nvSpPr>
          <p:cNvPr id="8" name="TextBox 8"/>
          <p:cNvSpPr txBox="1"/>
          <p:nvPr/>
        </p:nvSpPr>
        <p:spPr>
          <a:xfrm>
            <a:off x="452427" y="1679654"/>
            <a:ext cx="9980342" cy="679450"/>
          </a:xfrm>
          <a:prstGeom prst="rect">
            <a:avLst/>
          </a:prstGeom>
        </p:spPr>
        <p:txBody>
          <a:bodyPr lIns="0" tIns="0" rIns="0" bIns="0" rtlCol="0" anchor="t">
            <a:spAutoFit/>
          </a:bodyPr>
          <a:lstStyle/>
          <a:p>
            <a:pPr algn="ctr">
              <a:lnSpc>
                <a:spcPts val="5599"/>
              </a:lnSpc>
              <a:spcBef>
                <a:spcPct val="0"/>
              </a:spcBef>
            </a:pPr>
            <a:r>
              <a:rPr lang="en-US" sz="3999">
                <a:solidFill>
                  <a:srgbClr val="000000"/>
                </a:solidFill>
                <a:latin typeface="Asap"/>
              </a:rPr>
              <a:t>Thực hiện tấn công vào lớp mạng chứa snort</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Tài liệu" ma:contentTypeID="0x010100598E960503BA334E948814586A067761" ma:contentTypeVersion="13" ma:contentTypeDescription="Tạo tài liệu mới." ma:contentTypeScope="" ma:versionID="c62e5d22cd8aececf8a4bb0e1220e3b0">
  <xsd:schema xmlns:xsd="http://www.w3.org/2001/XMLSchema" xmlns:xs="http://www.w3.org/2001/XMLSchema" xmlns:p="http://schemas.microsoft.com/office/2006/metadata/properties" xmlns:ns2="e2b8abe2-c50b-4e76-8ab7-7b57f8e75f65" xmlns:ns3="01c1856a-16da-494e-98cc-2cf35c8e05e9" targetNamespace="http://schemas.microsoft.com/office/2006/metadata/properties" ma:root="true" ma:fieldsID="522b8f14fdc639c80e7060ee2b31e532" ns2:_="" ns3:_="">
    <xsd:import namespace="e2b8abe2-c50b-4e76-8ab7-7b57f8e75f65"/>
    <xsd:import namespace="01c1856a-16da-494e-98cc-2cf35c8e05e9"/>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lcf76f155ced4ddcb4097134ff3c332f" minOccurs="0"/>
                <xsd:element ref="ns3:TaxCatchAll" minOccurs="0"/>
                <xsd:element ref="ns2:MediaServiceDateTaken" minOccurs="0"/>
                <xsd:element ref="ns2:MediaServiceOCR" minOccurs="0"/>
                <xsd:element ref="ns2:MediaServiceGenerationTime" minOccurs="0"/>
                <xsd:element ref="ns2:MediaServiceEventHashCode"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2b8abe2-c50b-4e76-8ab7-7b57f8e75f6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lcf76f155ced4ddcb4097134ff3c332f" ma:index="13" nillable="true" ma:taxonomy="true" ma:internalName="lcf76f155ced4ddcb4097134ff3c332f" ma:taxonomyFieldName="MediaServiceImageTags" ma:displayName="Thẻ Hình ảnh" ma:readOnly="false" ma:fieldId="{5cf76f15-5ced-4ddc-b409-7134ff3c332f}" ma:taxonomyMulti="true" ma:sspId="094ae118-d9ff-499e-981a-26f90b796747" ma:termSetId="09814cd3-568e-fe90-9814-8d621ff8fb84" ma:anchorId="fba54fb3-c3e1-fe81-a776-ca4b69148c4d" ma:open="true" ma:isKeyword="false">
      <xsd:complexType>
        <xsd:sequence>
          <xsd:element ref="pc:Terms" minOccurs="0" maxOccurs="1"/>
        </xsd:sequence>
      </xsd:complexType>
    </xsd:element>
    <xsd:element name="MediaServiceDateTaken" ma:index="15" nillable="true" ma:displayName="MediaServiceDateTaken" ma:hidden="true" ma:indexed="true" ma:internalName="MediaServiceDateTaken"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1c1856a-16da-494e-98cc-2cf35c8e05e9"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c3f6821c-9960-40de-83c0-bc9b8699c9a3}" ma:internalName="TaxCatchAll" ma:showField="CatchAllData" ma:web="01c1856a-16da-494e-98cc-2cf35c8e05e9">
      <xsd:complexType>
        <xsd:complexContent>
          <xsd:extension base="dms:MultiChoiceLookup">
            <xsd:sequence>
              <xsd:element name="Value" type="dms:Lookup" maxOccurs="unbounded" minOccurs="0" nillable="true"/>
            </xsd:sequence>
          </xsd:extension>
        </xsd:complexContent>
      </xsd:complexType>
    </xsd:element>
    <xsd:element name="SharedWithUsers" ma:index="19" nillable="true" ma:displayName="Chia sẻ Với"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0" nillable="true" ma:displayName="Chia sẻ Có Chi tiết"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Loại Nội dung"/>
        <xsd:element ref="dc:title" minOccurs="0" maxOccurs="1" ma:index="4" ma:displayName="Tiêu đề"/>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8C31195-0F86-49A5-85C0-CDF1F0676B19}">
  <ds:schemaRefs>
    <ds:schemaRef ds:uri="http://schemas.microsoft.com/sharepoint/v3/contenttype/forms"/>
  </ds:schemaRefs>
</ds:datastoreItem>
</file>

<file path=customXml/itemProps2.xml><?xml version="1.0" encoding="utf-8"?>
<ds:datastoreItem xmlns:ds="http://schemas.openxmlformats.org/officeDocument/2006/customXml" ds:itemID="{80B6417F-09F5-4D9F-B12A-0213319AB0C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2b8abe2-c50b-4e76-8ab7-7b57f8e75f65"/>
    <ds:schemaRef ds:uri="01c1856a-16da-494e-98cc-2cf35c8e05e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2</TotalTime>
  <Words>1061</Words>
  <Application>Microsoft Office PowerPoint</Application>
  <PresentationFormat>Tùy chỉnh</PresentationFormat>
  <Paragraphs>80</Paragraphs>
  <Slides>32</Slides>
  <Notes>0</Notes>
  <HiddenSlides>0</HiddenSlides>
  <MMClips>0</MMClips>
  <ScaleCrop>false</ScaleCrop>
  <HeadingPairs>
    <vt:vector size="6" baseType="variant">
      <vt:variant>
        <vt:lpstr>Phông được Dùng</vt:lpstr>
      </vt:variant>
      <vt:variant>
        <vt:i4>6</vt:i4>
      </vt:variant>
      <vt:variant>
        <vt:lpstr>Chủ đề</vt:lpstr>
      </vt:variant>
      <vt:variant>
        <vt:i4>1</vt:i4>
      </vt:variant>
      <vt:variant>
        <vt:lpstr>Tiêu đề Bản chiếu</vt:lpstr>
      </vt:variant>
      <vt:variant>
        <vt:i4>32</vt:i4>
      </vt:variant>
    </vt:vector>
  </HeadingPairs>
  <TitlesOfParts>
    <vt:vector size="39" baseType="lpstr">
      <vt:lpstr>Arial</vt:lpstr>
      <vt:lpstr>Calibri</vt:lpstr>
      <vt:lpstr>Asap</vt:lpstr>
      <vt:lpstr>Asap Bold</vt:lpstr>
      <vt:lpstr>Calibri (MS) Bold</vt:lpstr>
      <vt:lpstr>DM Sans Bold</vt:lpstr>
      <vt:lpstr>Office Theme</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Nhóm 16</dc:title>
  <cp:lastModifiedBy>Nguyễn Đại Nghĩa</cp:lastModifiedBy>
  <cp:revision>2</cp:revision>
  <dcterms:created xsi:type="dcterms:W3CDTF">2006-08-16T00:00:00Z</dcterms:created>
  <dcterms:modified xsi:type="dcterms:W3CDTF">2024-06-28T09:12:58Z</dcterms:modified>
  <dc:identifier>DAGHWQZ2fEY</dc:identifier>
</cp:coreProperties>
</file>